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16"/>
  </p:notesMasterIdLst>
  <p:sldIdLst>
    <p:sldId id="287" r:id="rId2"/>
    <p:sldId id="298" r:id="rId3"/>
    <p:sldId id="299" r:id="rId4"/>
    <p:sldId id="306" r:id="rId5"/>
    <p:sldId id="307" r:id="rId6"/>
    <p:sldId id="292" r:id="rId7"/>
    <p:sldId id="314" r:id="rId8"/>
    <p:sldId id="313" r:id="rId9"/>
    <p:sldId id="312" r:id="rId10"/>
    <p:sldId id="311" r:id="rId11"/>
    <p:sldId id="310" r:id="rId12"/>
    <p:sldId id="309" r:id="rId13"/>
    <p:sldId id="308" r:id="rId14"/>
    <p:sldId id="297" r:id="rId15"/>
  </p:sldIdLst>
  <p:sldSz cx="12192000" cy="6858000"/>
  <p:notesSz cx="672465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3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C8C4BE-7CEA-48A4-98AE-BE0E3FEE9319}" type="doc">
      <dgm:prSet loTypeId="urn:microsoft.com/office/officeart/2008/layout/PictureAccentList" loCatId="list" qsTypeId="urn:microsoft.com/office/officeart/2005/8/quickstyle/simple5" qsCatId="simple" csTypeId="urn:microsoft.com/office/officeart/2005/8/colors/accent1_2#1" csCatId="accent1" phldr="1"/>
      <dgm:spPr/>
      <dgm:t>
        <a:bodyPr/>
        <a:lstStyle/>
        <a:p>
          <a:endParaRPr lang="en-ZA"/>
        </a:p>
      </dgm:t>
    </dgm:pt>
    <dgm:pt modelId="{CFD97757-22A9-483E-9E01-298EFDE55EA7}">
      <dgm:prSet phldrT="[Text]" custT="1"/>
      <dgm:spPr>
        <a:solidFill>
          <a:schemeClr val="tx2"/>
        </a:solidFill>
      </dgm:spPr>
      <dgm:t>
        <a:bodyPr/>
        <a:lstStyle/>
        <a:p>
          <a:r>
            <a:rPr lang="en-ZA" sz="1200" b="1" dirty="0">
              <a:solidFill>
                <a:schemeClr val="bg1"/>
              </a:solidFill>
              <a:latin typeface="Arial" pitchFamily="34" charset="0"/>
              <a:cs typeface="Arial" pitchFamily="34" charset="0"/>
            </a:rPr>
            <a:t>Broadcasting &amp; Media</a:t>
          </a:r>
        </a:p>
      </dgm:t>
    </dgm:pt>
    <dgm:pt modelId="{18569494-6B82-4B27-B79F-7F84C2F385A3}" type="parTrans" cxnId="{2B20A630-6E5A-46A6-A258-DC905DFEBAC5}">
      <dgm:prSet/>
      <dgm:spPr/>
      <dgm:t>
        <a:bodyPr/>
        <a:lstStyle/>
        <a:p>
          <a:endParaRPr lang="en-ZA" sz="1000">
            <a:latin typeface="Arial" pitchFamily="34" charset="0"/>
            <a:cs typeface="Arial" pitchFamily="34" charset="0"/>
          </a:endParaRPr>
        </a:p>
      </dgm:t>
    </dgm:pt>
    <dgm:pt modelId="{B131D45E-8B2D-4301-872E-FD5AD52F9AD6}" type="sibTrans" cxnId="{2B20A630-6E5A-46A6-A258-DC905DFEBAC5}">
      <dgm:prSet/>
      <dgm:spPr/>
      <dgm:t>
        <a:bodyPr/>
        <a:lstStyle/>
        <a:p>
          <a:endParaRPr lang="en-ZA" sz="1000">
            <a:latin typeface="Arial" pitchFamily="34" charset="0"/>
            <a:cs typeface="Arial" pitchFamily="34" charset="0"/>
          </a:endParaRPr>
        </a:p>
      </dgm:t>
    </dgm:pt>
    <dgm:pt modelId="{CC5D7176-B749-450C-A0C8-87EEC9421D9C}">
      <dgm:prSet phldrT="[Text]" custT="1"/>
      <dgm:spPr>
        <a:solidFill>
          <a:schemeClr val="bg1">
            <a:lumMod val="85000"/>
          </a:schemeClr>
        </a:solidFill>
      </dgm:spPr>
      <dgm:t>
        <a:bodyPr/>
        <a:lstStyle/>
        <a:p>
          <a:r>
            <a:rPr lang="en-ZA" sz="900" dirty="0" smtClean="0">
              <a:solidFill>
                <a:schemeClr val="tx1"/>
              </a:solidFill>
              <a:latin typeface="Arial" pitchFamily="34" charset="0"/>
              <a:cs typeface="Arial" pitchFamily="34" charset="0"/>
            </a:rPr>
            <a:t>Terrestrial TV</a:t>
          </a:r>
          <a:endParaRPr lang="en-ZA" sz="900" dirty="0">
            <a:solidFill>
              <a:schemeClr val="tx1"/>
            </a:solidFill>
            <a:latin typeface="Arial" pitchFamily="34" charset="0"/>
            <a:cs typeface="Arial" pitchFamily="34" charset="0"/>
          </a:endParaRPr>
        </a:p>
      </dgm:t>
    </dgm:pt>
    <dgm:pt modelId="{48C7B4D2-2CEA-47F4-84BC-352F13EC5E89}" type="parTrans" cxnId="{DA8AED41-F2EA-4E73-B6BD-D12927CAC60D}">
      <dgm:prSet/>
      <dgm:spPr/>
      <dgm:t>
        <a:bodyPr/>
        <a:lstStyle/>
        <a:p>
          <a:endParaRPr lang="en-ZA" sz="1000">
            <a:latin typeface="Arial" pitchFamily="34" charset="0"/>
            <a:cs typeface="Arial" pitchFamily="34" charset="0"/>
          </a:endParaRPr>
        </a:p>
      </dgm:t>
    </dgm:pt>
    <dgm:pt modelId="{1D46BFF9-3946-4596-929B-9786972BE99E}" type="sibTrans" cxnId="{DA8AED41-F2EA-4E73-B6BD-D12927CAC60D}">
      <dgm:prSet/>
      <dgm:spPr/>
      <dgm:t>
        <a:bodyPr/>
        <a:lstStyle/>
        <a:p>
          <a:endParaRPr lang="en-ZA" sz="1000">
            <a:latin typeface="Arial" pitchFamily="34" charset="0"/>
            <a:cs typeface="Arial" pitchFamily="34" charset="0"/>
          </a:endParaRPr>
        </a:p>
      </dgm:t>
    </dgm:pt>
    <dgm:pt modelId="{A2E5037A-48D3-4DA2-8D5A-A2F5C819B6CA}">
      <dgm:prSet custT="1"/>
      <dgm:spPr>
        <a:solidFill>
          <a:schemeClr val="accent6">
            <a:lumMod val="75000"/>
          </a:schemeClr>
        </a:solidFill>
      </dgm:spPr>
      <dgm:t>
        <a:bodyPr/>
        <a:lstStyle/>
        <a:p>
          <a:r>
            <a:rPr lang="en-ZA" sz="1200" b="1" dirty="0">
              <a:solidFill>
                <a:schemeClr val="bg1"/>
              </a:solidFill>
              <a:latin typeface="Arial" pitchFamily="34" charset="0"/>
              <a:cs typeface="Arial" pitchFamily="34" charset="0"/>
            </a:rPr>
            <a:t>Telecommunication Services</a:t>
          </a:r>
        </a:p>
      </dgm:t>
    </dgm:pt>
    <dgm:pt modelId="{A317C5FA-A109-43BE-A140-B92ADF82E816}" type="parTrans" cxnId="{95DF3E19-DA81-401F-BD88-0739583EB0D9}">
      <dgm:prSet/>
      <dgm:spPr/>
      <dgm:t>
        <a:bodyPr/>
        <a:lstStyle/>
        <a:p>
          <a:endParaRPr lang="en-ZA" sz="1000">
            <a:latin typeface="Arial" pitchFamily="34" charset="0"/>
            <a:cs typeface="Arial" pitchFamily="34" charset="0"/>
          </a:endParaRPr>
        </a:p>
      </dgm:t>
    </dgm:pt>
    <dgm:pt modelId="{1673326C-CB5C-4046-92CC-7F24E14F86D9}" type="sibTrans" cxnId="{95DF3E19-DA81-401F-BD88-0739583EB0D9}">
      <dgm:prSet/>
      <dgm:spPr/>
      <dgm:t>
        <a:bodyPr/>
        <a:lstStyle/>
        <a:p>
          <a:endParaRPr lang="en-ZA" sz="1000">
            <a:latin typeface="Arial" pitchFamily="34" charset="0"/>
            <a:cs typeface="Arial" pitchFamily="34" charset="0"/>
          </a:endParaRPr>
        </a:p>
      </dgm:t>
    </dgm:pt>
    <dgm:pt modelId="{611B7B97-1340-4DEC-B716-A68852D65C1E}">
      <dgm:prSet custT="1"/>
      <dgm:spPr>
        <a:solidFill>
          <a:schemeClr val="bg2">
            <a:lumMod val="10000"/>
          </a:schemeClr>
        </a:solidFill>
      </dgm:spPr>
      <dgm:t>
        <a:bodyPr/>
        <a:lstStyle/>
        <a:p>
          <a:r>
            <a:rPr lang="en-ZA" sz="1200" b="1">
              <a:solidFill>
                <a:schemeClr val="bg1"/>
              </a:solidFill>
              <a:latin typeface="Arial" pitchFamily="34" charset="0"/>
              <a:cs typeface="Arial" pitchFamily="34" charset="0"/>
            </a:rPr>
            <a:t>Other Services</a:t>
          </a:r>
        </a:p>
      </dgm:t>
    </dgm:pt>
    <dgm:pt modelId="{B05AFD97-0037-4B21-951D-C317881273D5}" type="parTrans" cxnId="{F74D5C98-D62E-4653-BA57-E04B59567467}">
      <dgm:prSet/>
      <dgm:spPr/>
      <dgm:t>
        <a:bodyPr/>
        <a:lstStyle/>
        <a:p>
          <a:endParaRPr lang="en-ZA" sz="1000">
            <a:latin typeface="Arial" pitchFamily="34" charset="0"/>
            <a:cs typeface="Arial" pitchFamily="34" charset="0"/>
          </a:endParaRPr>
        </a:p>
      </dgm:t>
    </dgm:pt>
    <dgm:pt modelId="{908348C4-741B-4922-B830-2774F6D6B34C}" type="sibTrans" cxnId="{F74D5C98-D62E-4653-BA57-E04B59567467}">
      <dgm:prSet/>
      <dgm:spPr/>
      <dgm:t>
        <a:bodyPr/>
        <a:lstStyle/>
        <a:p>
          <a:endParaRPr lang="en-ZA" sz="1000">
            <a:latin typeface="Arial" pitchFamily="34" charset="0"/>
            <a:cs typeface="Arial" pitchFamily="34" charset="0"/>
          </a:endParaRPr>
        </a:p>
      </dgm:t>
    </dgm:pt>
    <dgm:pt modelId="{92EBA005-EB84-49B4-88AF-B5631059D30C}">
      <dgm:prSet custT="1"/>
      <dgm:spPr>
        <a:solidFill>
          <a:schemeClr val="bg1">
            <a:lumMod val="85000"/>
          </a:schemeClr>
        </a:solidFill>
      </dgm:spPr>
      <dgm:t>
        <a:bodyPr/>
        <a:lstStyle/>
        <a:p>
          <a:r>
            <a:rPr lang="en-ZA" sz="900" dirty="0">
              <a:solidFill>
                <a:sysClr val="windowText" lastClr="000000"/>
              </a:solidFill>
              <a:latin typeface="Arial" pitchFamily="34" charset="0"/>
              <a:cs typeface="Arial" pitchFamily="34" charset="0"/>
            </a:rPr>
            <a:t>Facility Rental</a:t>
          </a:r>
        </a:p>
      </dgm:t>
    </dgm:pt>
    <dgm:pt modelId="{22872B10-BF7B-4D74-87A7-3F340F7F57EE}" type="parTrans" cxnId="{8714107E-5987-45B4-9819-46E3E356FD2D}">
      <dgm:prSet/>
      <dgm:spPr/>
      <dgm:t>
        <a:bodyPr/>
        <a:lstStyle/>
        <a:p>
          <a:endParaRPr lang="en-ZA" sz="1000">
            <a:latin typeface="Arial" pitchFamily="34" charset="0"/>
            <a:cs typeface="Arial" pitchFamily="34" charset="0"/>
          </a:endParaRPr>
        </a:p>
      </dgm:t>
    </dgm:pt>
    <dgm:pt modelId="{C2C8D4DC-7DD6-4495-AB68-6A4314FF8BD9}" type="sibTrans" cxnId="{8714107E-5987-45B4-9819-46E3E356FD2D}">
      <dgm:prSet/>
      <dgm:spPr/>
      <dgm:t>
        <a:bodyPr/>
        <a:lstStyle/>
        <a:p>
          <a:endParaRPr lang="en-ZA" sz="1000">
            <a:latin typeface="Arial" pitchFamily="34" charset="0"/>
            <a:cs typeface="Arial" pitchFamily="34" charset="0"/>
          </a:endParaRPr>
        </a:p>
      </dgm:t>
    </dgm:pt>
    <dgm:pt modelId="{E58C47C1-704E-4279-A1BE-3B3BAF71C6E3}">
      <dgm:prSet custT="1"/>
      <dgm:spPr>
        <a:solidFill>
          <a:schemeClr val="bg1">
            <a:lumMod val="85000"/>
          </a:schemeClr>
        </a:solidFill>
      </dgm:spPr>
      <dgm:t>
        <a:bodyPr/>
        <a:lstStyle/>
        <a:p>
          <a:r>
            <a:rPr lang="en-ZA" sz="900" dirty="0">
              <a:solidFill>
                <a:sysClr val="windowText" lastClr="000000"/>
              </a:solidFill>
              <a:latin typeface="Arial" pitchFamily="34" charset="0"/>
              <a:cs typeface="Arial" pitchFamily="34" charset="0"/>
            </a:rPr>
            <a:t>VSAT</a:t>
          </a:r>
        </a:p>
      </dgm:t>
    </dgm:pt>
    <dgm:pt modelId="{9E351450-A155-48D0-B225-932B58FAA1F9}" type="parTrans" cxnId="{21148025-9064-4C8A-A5A6-9E6B60021BCC}">
      <dgm:prSet/>
      <dgm:spPr/>
      <dgm:t>
        <a:bodyPr/>
        <a:lstStyle/>
        <a:p>
          <a:endParaRPr lang="en-ZA" sz="1000">
            <a:latin typeface="Arial" pitchFamily="34" charset="0"/>
            <a:cs typeface="Arial" pitchFamily="34" charset="0"/>
          </a:endParaRPr>
        </a:p>
      </dgm:t>
    </dgm:pt>
    <dgm:pt modelId="{9E911FB5-9419-43AC-B0C6-C0CB8A6FD9FA}" type="sibTrans" cxnId="{21148025-9064-4C8A-A5A6-9E6B60021BCC}">
      <dgm:prSet/>
      <dgm:spPr/>
      <dgm:t>
        <a:bodyPr/>
        <a:lstStyle/>
        <a:p>
          <a:endParaRPr lang="en-ZA" sz="1000">
            <a:latin typeface="Arial" pitchFamily="34" charset="0"/>
            <a:cs typeface="Arial" pitchFamily="34" charset="0"/>
          </a:endParaRPr>
        </a:p>
      </dgm:t>
    </dgm:pt>
    <dgm:pt modelId="{F09F1D66-95B8-4B48-B969-90D6516DF4BA}">
      <dgm:prSet custT="1"/>
      <dgm:spPr>
        <a:solidFill>
          <a:schemeClr val="bg1">
            <a:lumMod val="85000"/>
          </a:schemeClr>
        </a:solidFill>
      </dgm:spPr>
      <dgm:t>
        <a:bodyPr/>
        <a:lstStyle/>
        <a:p>
          <a:r>
            <a:rPr lang="en-ZA" sz="900" dirty="0" smtClean="0">
              <a:solidFill>
                <a:sysClr val="windowText" lastClr="000000"/>
              </a:solidFill>
              <a:latin typeface="Arial" pitchFamily="34" charset="0"/>
              <a:cs typeface="Arial" pitchFamily="34" charset="0"/>
            </a:rPr>
            <a:t>Wireless Broadband</a:t>
          </a:r>
          <a:endParaRPr lang="en-ZA" sz="900" dirty="0">
            <a:solidFill>
              <a:sysClr val="windowText" lastClr="000000"/>
            </a:solidFill>
            <a:latin typeface="Arial" pitchFamily="34" charset="0"/>
            <a:cs typeface="Arial" pitchFamily="34" charset="0"/>
          </a:endParaRPr>
        </a:p>
      </dgm:t>
    </dgm:pt>
    <dgm:pt modelId="{E0211088-A974-4946-8F4D-0A8A80353315}" type="parTrans" cxnId="{5F709845-FE7D-4501-88EB-CDA8A0B00F15}">
      <dgm:prSet/>
      <dgm:spPr/>
      <dgm:t>
        <a:bodyPr/>
        <a:lstStyle/>
        <a:p>
          <a:endParaRPr lang="en-ZA" sz="2000"/>
        </a:p>
      </dgm:t>
    </dgm:pt>
    <dgm:pt modelId="{5DADA80F-7647-40D7-B7A9-FD8482958640}" type="sibTrans" cxnId="{5F709845-FE7D-4501-88EB-CDA8A0B00F15}">
      <dgm:prSet/>
      <dgm:spPr/>
      <dgm:t>
        <a:bodyPr/>
        <a:lstStyle/>
        <a:p>
          <a:endParaRPr lang="en-ZA" sz="2000"/>
        </a:p>
      </dgm:t>
    </dgm:pt>
    <dgm:pt modelId="{83E09C30-C90A-4BA8-93EF-92C065D204CB}">
      <dgm:prSet phldrT="[Text]" custT="1"/>
      <dgm:spPr>
        <a:solidFill>
          <a:schemeClr val="bg1">
            <a:lumMod val="85000"/>
          </a:schemeClr>
        </a:solidFill>
      </dgm:spPr>
      <dgm:t>
        <a:bodyPr/>
        <a:lstStyle/>
        <a:p>
          <a:r>
            <a:rPr lang="en-ZA" sz="900" dirty="0" smtClean="0">
              <a:solidFill>
                <a:schemeClr val="tx1"/>
              </a:solidFill>
              <a:latin typeface="Arial" pitchFamily="34" charset="0"/>
              <a:cs typeface="Arial" pitchFamily="34" charset="0"/>
            </a:rPr>
            <a:t>Terrestrial Radio</a:t>
          </a:r>
          <a:endParaRPr lang="en-ZA" sz="900" dirty="0">
            <a:solidFill>
              <a:schemeClr val="tx1"/>
            </a:solidFill>
            <a:latin typeface="Arial" pitchFamily="34" charset="0"/>
            <a:cs typeface="Arial" pitchFamily="34" charset="0"/>
          </a:endParaRPr>
        </a:p>
      </dgm:t>
    </dgm:pt>
    <dgm:pt modelId="{0C71416E-7680-4852-B562-047A2A3EA34B}" type="parTrans" cxnId="{E68327C1-4740-4F97-B404-22680D9E24A2}">
      <dgm:prSet/>
      <dgm:spPr/>
      <dgm:t>
        <a:bodyPr/>
        <a:lstStyle/>
        <a:p>
          <a:endParaRPr lang="en-ZA" sz="2000"/>
        </a:p>
      </dgm:t>
    </dgm:pt>
    <dgm:pt modelId="{1425E39C-F97F-4B79-A5F5-FF410E16A414}" type="sibTrans" cxnId="{E68327C1-4740-4F97-B404-22680D9E24A2}">
      <dgm:prSet/>
      <dgm:spPr/>
      <dgm:t>
        <a:bodyPr/>
        <a:lstStyle/>
        <a:p>
          <a:endParaRPr lang="en-ZA" sz="2000"/>
        </a:p>
      </dgm:t>
    </dgm:pt>
    <dgm:pt modelId="{39378F43-D44C-4630-8515-8E26E8CD171E}">
      <dgm:prSet phldrT="[Text]" custT="1"/>
      <dgm:spPr>
        <a:solidFill>
          <a:schemeClr val="bg1">
            <a:lumMod val="85000"/>
          </a:schemeClr>
        </a:solidFill>
      </dgm:spPr>
      <dgm:t>
        <a:bodyPr/>
        <a:lstStyle/>
        <a:p>
          <a:r>
            <a:rPr lang="en-ZA" sz="900" dirty="0" smtClean="0">
              <a:solidFill>
                <a:schemeClr val="tx1"/>
              </a:solidFill>
              <a:latin typeface="Arial" pitchFamily="34" charset="0"/>
              <a:cs typeface="Arial" pitchFamily="34" charset="0"/>
            </a:rPr>
            <a:t>Free To Air Satellite TV &amp; Radio </a:t>
          </a:r>
          <a:endParaRPr lang="en-ZA" sz="900" dirty="0">
            <a:solidFill>
              <a:schemeClr val="tx1"/>
            </a:solidFill>
            <a:latin typeface="Arial" pitchFamily="34" charset="0"/>
            <a:cs typeface="Arial" pitchFamily="34" charset="0"/>
          </a:endParaRPr>
        </a:p>
      </dgm:t>
    </dgm:pt>
    <dgm:pt modelId="{4EA9E9D1-ADF2-4D51-92C8-42900712A4F4}" type="parTrans" cxnId="{3F033CAF-8663-4396-ADC9-BC82FC9FBA5B}">
      <dgm:prSet/>
      <dgm:spPr/>
      <dgm:t>
        <a:bodyPr/>
        <a:lstStyle/>
        <a:p>
          <a:endParaRPr lang="en-ZA" sz="2000"/>
        </a:p>
      </dgm:t>
    </dgm:pt>
    <dgm:pt modelId="{68710B84-F0C0-4EA2-9C33-4F8EDEB326E2}" type="sibTrans" cxnId="{3F033CAF-8663-4396-ADC9-BC82FC9FBA5B}">
      <dgm:prSet/>
      <dgm:spPr/>
      <dgm:t>
        <a:bodyPr/>
        <a:lstStyle/>
        <a:p>
          <a:endParaRPr lang="en-ZA" sz="2000"/>
        </a:p>
      </dgm:t>
    </dgm:pt>
    <dgm:pt modelId="{5FD8070A-4A94-4E48-985A-A3D9D4412E80}">
      <dgm:prSet phldrT="[Text]" custT="1"/>
      <dgm:spPr>
        <a:solidFill>
          <a:schemeClr val="bg1">
            <a:lumMod val="85000"/>
          </a:schemeClr>
        </a:solidFill>
      </dgm:spPr>
      <dgm:t>
        <a:bodyPr/>
        <a:lstStyle/>
        <a:p>
          <a:r>
            <a:rPr lang="en-ZA" sz="900" dirty="0" smtClean="0">
              <a:solidFill>
                <a:schemeClr val="tx1"/>
              </a:solidFill>
              <a:latin typeface="Arial" pitchFamily="34" charset="0"/>
              <a:cs typeface="Arial" pitchFamily="34" charset="0"/>
            </a:rPr>
            <a:t>Business TV &amp; Radio</a:t>
          </a:r>
          <a:endParaRPr lang="en-ZA" sz="900" dirty="0">
            <a:solidFill>
              <a:schemeClr val="tx1"/>
            </a:solidFill>
            <a:latin typeface="Arial" pitchFamily="34" charset="0"/>
            <a:cs typeface="Arial" pitchFamily="34" charset="0"/>
          </a:endParaRPr>
        </a:p>
      </dgm:t>
    </dgm:pt>
    <dgm:pt modelId="{61FA3D68-B077-4F55-9865-E6478662FC5C}" type="parTrans" cxnId="{84BCC15C-909F-4E29-9734-0A8F5394EFCB}">
      <dgm:prSet/>
      <dgm:spPr/>
      <dgm:t>
        <a:bodyPr/>
        <a:lstStyle/>
        <a:p>
          <a:endParaRPr lang="en-ZA" sz="2000"/>
        </a:p>
      </dgm:t>
    </dgm:pt>
    <dgm:pt modelId="{7994E632-4441-454E-B90C-AF8F8CD156C5}" type="sibTrans" cxnId="{84BCC15C-909F-4E29-9734-0A8F5394EFCB}">
      <dgm:prSet/>
      <dgm:spPr/>
      <dgm:t>
        <a:bodyPr/>
        <a:lstStyle/>
        <a:p>
          <a:endParaRPr lang="en-ZA" sz="2000"/>
        </a:p>
      </dgm:t>
    </dgm:pt>
    <dgm:pt modelId="{606FD9E6-D93D-4B68-BADB-E54CD40D27D5}">
      <dgm:prSet phldrT="[Text]" custT="1"/>
      <dgm:spPr>
        <a:solidFill>
          <a:schemeClr val="bg1">
            <a:lumMod val="85000"/>
          </a:schemeClr>
        </a:solidFill>
      </dgm:spPr>
      <dgm:t>
        <a:bodyPr/>
        <a:lstStyle/>
        <a:p>
          <a:r>
            <a:rPr lang="en-ZA" sz="900" dirty="0" smtClean="0">
              <a:solidFill>
                <a:schemeClr val="tx1"/>
              </a:solidFill>
              <a:latin typeface="Arial" pitchFamily="34" charset="0"/>
              <a:cs typeface="Arial" pitchFamily="34" charset="0"/>
            </a:rPr>
            <a:t>Content Management Solutions</a:t>
          </a:r>
          <a:endParaRPr lang="en-ZA" sz="900" dirty="0">
            <a:solidFill>
              <a:schemeClr val="tx1"/>
            </a:solidFill>
            <a:latin typeface="Arial" pitchFamily="34" charset="0"/>
            <a:cs typeface="Arial" pitchFamily="34" charset="0"/>
          </a:endParaRPr>
        </a:p>
      </dgm:t>
    </dgm:pt>
    <dgm:pt modelId="{6332C316-47B7-4C55-B1D5-760A189C43AA}" type="parTrans" cxnId="{7DD1C0CA-E389-4B5D-8C2A-C919B2B1A9B0}">
      <dgm:prSet/>
      <dgm:spPr/>
      <dgm:t>
        <a:bodyPr/>
        <a:lstStyle/>
        <a:p>
          <a:endParaRPr lang="en-ZA" sz="2000"/>
        </a:p>
      </dgm:t>
    </dgm:pt>
    <dgm:pt modelId="{812BD4C7-A6E8-49DE-90B2-BD6E8BBAE520}" type="sibTrans" cxnId="{7DD1C0CA-E389-4B5D-8C2A-C919B2B1A9B0}">
      <dgm:prSet/>
      <dgm:spPr/>
      <dgm:t>
        <a:bodyPr/>
        <a:lstStyle/>
        <a:p>
          <a:endParaRPr lang="en-ZA" sz="2000"/>
        </a:p>
      </dgm:t>
    </dgm:pt>
    <dgm:pt modelId="{342C9D02-721E-4B84-9EEC-9C3DF397A093}">
      <dgm:prSet custT="1"/>
      <dgm:spPr>
        <a:solidFill>
          <a:schemeClr val="bg1">
            <a:lumMod val="85000"/>
          </a:schemeClr>
        </a:solidFill>
      </dgm:spPr>
      <dgm:t>
        <a:bodyPr/>
        <a:lstStyle/>
        <a:p>
          <a:r>
            <a:rPr lang="en-ZA" sz="900" dirty="0" smtClean="0">
              <a:solidFill>
                <a:sysClr val="windowText" lastClr="000000"/>
              </a:solidFill>
              <a:latin typeface="Arial" pitchFamily="34" charset="0"/>
              <a:cs typeface="Arial" pitchFamily="34" charset="0"/>
            </a:rPr>
            <a:t>Training</a:t>
          </a:r>
          <a:endParaRPr lang="en-ZA" sz="900" dirty="0">
            <a:solidFill>
              <a:sysClr val="windowText" lastClr="000000"/>
            </a:solidFill>
            <a:latin typeface="Arial" pitchFamily="34" charset="0"/>
            <a:cs typeface="Arial" pitchFamily="34" charset="0"/>
          </a:endParaRPr>
        </a:p>
      </dgm:t>
    </dgm:pt>
    <dgm:pt modelId="{8E2524B9-002D-4005-BA23-188CC4A9E27A}" type="parTrans" cxnId="{CBB69CD6-911D-4C96-BCD9-E31601427F82}">
      <dgm:prSet/>
      <dgm:spPr/>
      <dgm:t>
        <a:bodyPr/>
        <a:lstStyle/>
        <a:p>
          <a:endParaRPr lang="en-ZA"/>
        </a:p>
      </dgm:t>
    </dgm:pt>
    <dgm:pt modelId="{2CA80CA0-DF2C-4AAA-BECF-3694CEACFF0C}" type="sibTrans" cxnId="{CBB69CD6-911D-4C96-BCD9-E31601427F82}">
      <dgm:prSet/>
      <dgm:spPr/>
      <dgm:t>
        <a:bodyPr/>
        <a:lstStyle/>
        <a:p>
          <a:endParaRPr lang="en-ZA"/>
        </a:p>
      </dgm:t>
    </dgm:pt>
    <dgm:pt modelId="{B0160007-31A3-42A3-A45F-6A391E1B329E}">
      <dgm:prSet custT="1"/>
      <dgm:spPr>
        <a:solidFill>
          <a:schemeClr val="bg1">
            <a:lumMod val="85000"/>
          </a:schemeClr>
        </a:solidFill>
      </dgm:spPr>
      <dgm:t>
        <a:bodyPr/>
        <a:lstStyle/>
        <a:p>
          <a:r>
            <a:rPr lang="en-ZA" sz="900" dirty="0" smtClean="0">
              <a:solidFill>
                <a:sysClr val="windowText" lastClr="000000"/>
              </a:solidFill>
              <a:latin typeface="Arial" pitchFamily="34" charset="0"/>
              <a:cs typeface="Arial" pitchFamily="34" charset="0"/>
            </a:rPr>
            <a:t>Consulting</a:t>
          </a:r>
          <a:endParaRPr lang="en-ZA" sz="900" dirty="0">
            <a:solidFill>
              <a:sysClr val="windowText" lastClr="000000"/>
            </a:solidFill>
            <a:latin typeface="Arial" pitchFamily="34" charset="0"/>
            <a:cs typeface="Arial" pitchFamily="34" charset="0"/>
          </a:endParaRPr>
        </a:p>
      </dgm:t>
    </dgm:pt>
    <dgm:pt modelId="{CC8F6AE0-74A8-4F24-9F4B-1C1853810FCB}" type="parTrans" cxnId="{37C62220-181B-4C8C-9E8D-ACCAEC7DEA99}">
      <dgm:prSet/>
      <dgm:spPr/>
      <dgm:t>
        <a:bodyPr/>
        <a:lstStyle/>
        <a:p>
          <a:endParaRPr lang="en-ZA"/>
        </a:p>
      </dgm:t>
    </dgm:pt>
    <dgm:pt modelId="{EAACA25D-3AFC-4A5E-97F5-E4F5158C5E9A}" type="sibTrans" cxnId="{37C62220-181B-4C8C-9E8D-ACCAEC7DEA99}">
      <dgm:prSet/>
      <dgm:spPr/>
      <dgm:t>
        <a:bodyPr/>
        <a:lstStyle/>
        <a:p>
          <a:endParaRPr lang="en-ZA"/>
        </a:p>
      </dgm:t>
    </dgm:pt>
    <dgm:pt modelId="{A0062690-DFD7-44DE-8B7D-ECB82DFAA606}" type="pres">
      <dgm:prSet presAssocID="{2DC8C4BE-7CEA-48A4-98AE-BE0E3FEE9319}" presName="layout" presStyleCnt="0">
        <dgm:presLayoutVars>
          <dgm:chMax/>
          <dgm:chPref/>
          <dgm:dir/>
          <dgm:animOne val="branch"/>
          <dgm:animLvl val="lvl"/>
          <dgm:resizeHandles/>
        </dgm:presLayoutVars>
      </dgm:prSet>
      <dgm:spPr/>
      <dgm:t>
        <a:bodyPr/>
        <a:lstStyle/>
        <a:p>
          <a:endParaRPr lang="en-ZA"/>
        </a:p>
      </dgm:t>
    </dgm:pt>
    <dgm:pt modelId="{A2EE14A9-7347-4DA3-AF7A-3C64E51A3792}" type="pres">
      <dgm:prSet presAssocID="{CFD97757-22A9-483E-9E01-298EFDE55EA7}" presName="root" presStyleCnt="0">
        <dgm:presLayoutVars>
          <dgm:chMax/>
          <dgm:chPref val="4"/>
        </dgm:presLayoutVars>
      </dgm:prSet>
      <dgm:spPr/>
    </dgm:pt>
    <dgm:pt modelId="{651DBEBD-9189-4BFF-90A1-061DD5853219}" type="pres">
      <dgm:prSet presAssocID="{CFD97757-22A9-483E-9E01-298EFDE55EA7}" presName="rootComposite" presStyleCnt="0">
        <dgm:presLayoutVars/>
      </dgm:prSet>
      <dgm:spPr/>
    </dgm:pt>
    <dgm:pt modelId="{7990D129-5AB2-44C5-98E8-86521DCDC5DA}" type="pres">
      <dgm:prSet presAssocID="{CFD97757-22A9-483E-9E01-298EFDE55EA7}" presName="rootText" presStyleLbl="node0" presStyleIdx="0" presStyleCnt="3">
        <dgm:presLayoutVars>
          <dgm:chMax/>
          <dgm:chPref val="4"/>
        </dgm:presLayoutVars>
      </dgm:prSet>
      <dgm:spPr/>
      <dgm:t>
        <a:bodyPr/>
        <a:lstStyle/>
        <a:p>
          <a:endParaRPr lang="en-ZA"/>
        </a:p>
      </dgm:t>
    </dgm:pt>
    <dgm:pt modelId="{DDE503F3-89C1-4192-ADAD-3B2EE5EEB27C}" type="pres">
      <dgm:prSet presAssocID="{CFD97757-22A9-483E-9E01-298EFDE55EA7}" presName="childShape" presStyleCnt="0">
        <dgm:presLayoutVars>
          <dgm:chMax val="0"/>
          <dgm:chPref val="0"/>
        </dgm:presLayoutVars>
      </dgm:prSet>
      <dgm:spPr/>
    </dgm:pt>
    <dgm:pt modelId="{768E35F8-B5AA-4F11-A5D7-DEFE7F6CE9A0}" type="pres">
      <dgm:prSet presAssocID="{CC5D7176-B749-450C-A0C8-87EEC9421D9C}" presName="childComposite" presStyleCnt="0">
        <dgm:presLayoutVars>
          <dgm:chMax val="0"/>
          <dgm:chPref val="0"/>
        </dgm:presLayoutVars>
      </dgm:prSet>
      <dgm:spPr/>
    </dgm:pt>
    <dgm:pt modelId="{0C957A5B-2780-4043-94FB-BA381971B308}" type="pres">
      <dgm:prSet presAssocID="{CC5D7176-B749-450C-A0C8-87EEC9421D9C}" presName="Image" presStyleLbl="node1" presStyleIdx="0" presStyleCnt="10"/>
      <dgm:spPr/>
    </dgm:pt>
    <dgm:pt modelId="{F7A69CE8-D289-42FF-987B-308FD0585E2E}" type="pres">
      <dgm:prSet presAssocID="{CC5D7176-B749-450C-A0C8-87EEC9421D9C}" presName="childText" presStyleLbl="lnNode1" presStyleIdx="0" presStyleCnt="10">
        <dgm:presLayoutVars>
          <dgm:chMax val="0"/>
          <dgm:chPref val="0"/>
          <dgm:bulletEnabled val="1"/>
        </dgm:presLayoutVars>
      </dgm:prSet>
      <dgm:spPr/>
      <dgm:t>
        <a:bodyPr/>
        <a:lstStyle/>
        <a:p>
          <a:endParaRPr lang="en-ZA"/>
        </a:p>
      </dgm:t>
    </dgm:pt>
    <dgm:pt modelId="{444A3B4C-1642-45B0-B52C-38F004BB4BC7}" type="pres">
      <dgm:prSet presAssocID="{83E09C30-C90A-4BA8-93EF-92C065D204CB}" presName="childComposite" presStyleCnt="0">
        <dgm:presLayoutVars>
          <dgm:chMax val="0"/>
          <dgm:chPref val="0"/>
        </dgm:presLayoutVars>
      </dgm:prSet>
      <dgm:spPr/>
    </dgm:pt>
    <dgm:pt modelId="{FEDCBC0B-192B-494E-8C61-878E9254E861}" type="pres">
      <dgm:prSet presAssocID="{83E09C30-C90A-4BA8-93EF-92C065D204CB}" presName="Image" presStyleLbl="node1" presStyleIdx="1" presStyleCnt="10"/>
      <dgm:spPr/>
    </dgm:pt>
    <dgm:pt modelId="{569BD2FA-43F3-444A-A9E1-34841E296D5F}" type="pres">
      <dgm:prSet presAssocID="{83E09C30-C90A-4BA8-93EF-92C065D204CB}" presName="childText" presStyleLbl="lnNode1" presStyleIdx="1" presStyleCnt="10">
        <dgm:presLayoutVars>
          <dgm:chMax val="0"/>
          <dgm:chPref val="0"/>
          <dgm:bulletEnabled val="1"/>
        </dgm:presLayoutVars>
      </dgm:prSet>
      <dgm:spPr/>
      <dgm:t>
        <a:bodyPr/>
        <a:lstStyle/>
        <a:p>
          <a:endParaRPr lang="en-ZA"/>
        </a:p>
      </dgm:t>
    </dgm:pt>
    <dgm:pt modelId="{EE97EC35-D15E-4229-BF04-081CA1F0222B}" type="pres">
      <dgm:prSet presAssocID="{39378F43-D44C-4630-8515-8E26E8CD171E}" presName="childComposite" presStyleCnt="0">
        <dgm:presLayoutVars>
          <dgm:chMax val="0"/>
          <dgm:chPref val="0"/>
        </dgm:presLayoutVars>
      </dgm:prSet>
      <dgm:spPr/>
    </dgm:pt>
    <dgm:pt modelId="{8C848655-4887-4555-979F-FCE61C280163}" type="pres">
      <dgm:prSet presAssocID="{39378F43-D44C-4630-8515-8E26E8CD171E}" presName="Image" presStyleLbl="node1" presStyleIdx="2" presStyleCnt="10"/>
      <dgm:spPr/>
    </dgm:pt>
    <dgm:pt modelId="{73B908E8-EDA9-4357-91E5-D5FA8B562747}" type="pres">
      <dgm:prSet presAssocID="{39378F43-D44C-4630-8515-8E26E8CD171E}" presName="childText" presStyleLbl="lnNode1" presStyleIdx="2" presStyleCnt="10">
        <dgm:presLayoutVars>
          <dgm:chMax val="0"/>
          <dgm:chPref val="0"/>
          <dgm:bulletEnabled val="1"/>
        </dgm:presLayoutVars>
      </dgm:prSet>
      <dgm:spPr/>
      <dgm:t>
        <a:bodyPr/>
        <a:lstStyle/>
        <a:p>
          <a:endParaRPr lang="en-ZA"/>
        </a:p>
      </dgm:t>
    </dgm:pt>
    <dgm:pt modelId="{6D3E7CC6-FAED-4CEA-B69B-E64512E0CB4C}" type="pres">
      <dgm:prSet presAssocID="{5FD8070A-4A94-4E48-985A-A3D9D4412E80}" presName="childComposite" presStyleCnt="0">
        <dgm:presLayoutVars>
          <dgm:chMax val="0"/>
          <dgm:chPref val="0"/>
        </dgm:presLayoutVars>
      </dgm:prSet>
      <dgm:spPr/>
    </dgm:pt>
    <dgm:pt modelId="{030DF9DF-E205-4D39-81D3-3710E4CF6D83}" type="pres">
      <dgm:prSet presAssocID="{5FD8070A-4A94-4E48-985A-A3D9D4412E80}" presName="Image" presStyleLbl="node1" presStyleIdx="3" presStyleCnt="10"/>
      <dgm:spPr/>
    </dgm:pt>
    <dgm:pt modelId="{CB8541EB-C842-43CD-B410-F6B0CA02F35A}" type="pres">
      <dgm:prSet presAssocID="{5FD8070A-4A94-4E48-985A-A3D9D4412E80}" presName="childText" presStyleLbl="lnNode1" presStyleIdx="3" presStyleCnt="10">
        <dgm:presLayoutVars>
          <dgm:chMax val="0"/>
          <dgm:chPref val="0"/>
          <dgm:bulletEnabled val="1"/>
        </dgm:presLayoutVars>
      </dgm:prSet>
      <dgm:spPr/>
      <dgm:t>
        <a:bodyPr/>
        <a:lstStyle/>
        <a:p>
          <a:endParaRPr lang="en-ZA"/>
        </a:p>
      </dgm:t>
    </dgm:pt>
    <dgm:pt modelId="{946F1620-4CB5-4815-B704-D7DC0A20CAA6}" type="pres">
      <dgm:prSet presAssocID="{606FD9E6-D93D-4B68-BADB-E54CD40D27D5}" presName="childComposite" presStyleCnt="0">
        <dgm:presLayoutVars>
          <dgm:chMax val="0"/>
          <dgm:chPref val="0"/>
        </dgm:presLayoutVars>
      </dgm:prSet>
      <dgm:spPr/>
    </dgm:pt>
    <dgm:pt modelId="{CFADF21B-B28E-4C17-98A2-EB81F5B6367F}" type="pres">
      <dgm:prSet presAssocID="{606FD9E6-D93D-4B68-BADB-E54CD40D27D5}" presName="Image" presStyleLbl="node1" presStyleIdx="4" presStyleCnt="10"/>
      <dgm:spPr/>
    </dgm:pt>
    <dgm:pt modelId="{41A9D895-4C33-4907-94EC-7599FA631B9E}" type="pres">
      <dgm:prSet presAssocID="{606FD9E6-D93D-4B68-BADB-E54CD40D27D5}" presName="childText" presStyleLbl="lnNode1" presStyleIdx="4" presStyleCnt="10">
        <dgm:presLayoutVars>
          <dgm:chMax val="0"/>
          <dgm:chPref val="0"/>
          <dgm:bulletEnabled val="1"/>
        </dgm:presLayoutVars>
      </dgm:prSet>
      <dgm:spPr/>
      <dgm:t>
        <a:bodyPr/>
        <a:lstStyle/>
        <a:p>
          <a:endParaRPr lang="en-ZA"/>
        </a:p>
      </dgm:t>
    </dgm:pt>
    <dgm:pt modelId="{BB57DD16-EFF3-434F-91A8-24F2F06AB59E}" type="pres">
      <dgm:prSet presAssocID="{A2E5037A-48D3-4DA2-8D5A-A2F5C819B6CA}" presName="root" presStyleCnt="0">
        <dgm:presLayoutVars>
          <dgm:chMax/>
          <dgm:chPref val="4"/>
        </dgm:presLayoutVars>
      </dgm:prSet>
      <dgm:spPr/>
    </dgm:pt>
    <dgm:pt modelId="{9D1AC09A-BB9C-4651-AF1C-778533B15AA0}" type="pres">
      <dgm:prSet presAssocID="{A2E5037A-48D3-4DA2-8D5A-A2F5C819B6CA}" presName="rootComposite" presStyleCnt="0">
        <dgm:presLayoutVars/>
      </dgm:prSet>
      <dgm:spPr/>
    </dgm:pt>
    <dgm:pt modelId="{B045FEDC-9722-4E13-864A-B5E88C9B1A7B}" type="pres">
      <dgm:prSet presAssocID="{A2E5037A-48D3-4DA2-8D5A-A2F5C819B6CA}" presName="rootText" presStyleLbl="node0" presStyleIdx="1" presStyleCnt="3">
        <dgm:presLayoutVars>
          <dgm:chMax/>
          <dgm:chPref val="4"/>
        </dgm:presLayoutVars>
      </dgm:prSet>
      <dgm:spPr/>
      <dgm:t>
        <a:bodyPr/>
        <a:lstStyle/>
        <a:p>
          <a:endParaRPr lang="en-ZA"/>
        </a:p>
      </dgm:t>
    </dgm:pt>
    <dgm:pt modelId="{76F9F1BD-9B83-48E4-9525-2BC8D8824FCC}" type="pres">
      <dgm:prSet presAssocID="{A2E5037A-48D3-4DA2-8D5A-A2F5C819B6CA}" presName="childShape" presStyleCnt="0">
        <dgm:presLayoutVars>
          <dgm:chMax val="0"/>
          <dgm:chPref val="0"/>
        </dgm:presLayoutVars>
      </dgm:prSet>
      <dgm:spPr/>
    </dgm:pt>
    <dgm:pt modelId="{34EC2BC0-DE38-4741-8D04-C1D73B9E980C}" type="pres">
      <dgm:prSet presAssocID="{E58C47C1-704E-4279-A1BE-3B3BAF71C6E3}" presName="childComposite" presStyleCnt="0">
        <dgm:presLayoutVars>
          <dgm:chMax val="0"/>
          <dgm:chPref val="0"/>
        </dgm:presLayoutVars>
      </dgm:prSet>
      <dgm:spPr/>
    </dgm:pt>
    <dgm:pt modelId="{B8C05D66-1512-4823-A466-4EECF410F157}" type="pres">
      <dgm:prSet presAssocID="{E58C47C1-704E-4279-A1BE-3B3BAF71C6E3}" presName="Image" presStyleLbl="node1" presStyleIdx="5" presStyleCnt="10"/>
      <dgm:spPr/>
    </dgm:pt>
    <dgm:pt modelId="{F8CC6C80-F86F-471D-AB56-9BA6F18BE635}" type="pres">
      <dgm:prSet presAssocID="{E58C47C1-704E-4279-A1BE-3B3BAF71C6E3}" presName="childText" presStyleLbl="lnNode1" presStyleIdx="5" presStyleCnt="10">
        <dgm:presLayoutVars>
          <dgm:chMax val="0"/>
          <dgm:chPref val="0"/>
          <dgm:bulletEnabled val="1"/>
        </dgm:presLayoutVars>
      </dgm:prSet>
      <dgm:spPr/>
      <dgm:t>
        <a:bodyPr/>
        <a:lstStyle/>
        <a:p>
          <a:endParaRPr lang="en-ZA"/>
        </a:p>
      </dgm:t>
    </dgm:pt>
    <dgm:pt modelId="{DAA54C7E-33AD-400A-A79F-3221E3A266F8}" type="pres">
      <dgm:prSet presAssocID="{F09F1D66-95B8-4B48-B969-90D6516DF4BA}" presName="childComposite" presStyleCnt="0">
        <dgm:presLayoutVars>
          <dgm:chMax val="0"/>
          <dgm:chPref val="0"/>
        </dgm:presLayoutVars>
      </dgm:prSet>
      <dgm:spPr/>
    </dgm:pt>
    <dgm:pt modelId="{5CD7060E-0065-4F65-B611-C301A35D5293}" type="pres">
      <dgm:prSet presAssocID="{F09F1D66-95B8-4B48-B969-90D6516DF4BA}" presName="Image" presStyleLbl="node1" presStyleIdx="6" presStyleCnt="10"/>
      <dgm:spPr/>
    </dgm:pt>
    <dgm:pt modelId="{72EE8CB3-8A3C-44CD-9768-3DC9111F326E}" type="pres">
      <dgm:prSet presAssocID="{F09F1D66-95B8-4B48-B969-90D6516DF4BA}" presName="childText" presStyleLbl="lnNode1" presStyleIdx="6" presStyleCnt="10">
        <dgm:presLayoutVars>
          <dgm:chMax val="0"/>
          <dgm:chPref val="0"/>
          <dgm:bulletEnabled val="1"/>
        </dgm:presLayoutVars>
      </dgm:prSet>
      <dgm:spPr/>
      <dgm:t>
        <a:bodyPr/>
        <a:lstStyle/>
        <a:p>
          <a:endParaRPr lang="en-ZA"/>
        </a:p>
      </dgm:t>
    </dgm:pt>
    <dgm:pt modelId="{07C56453-3555-4A31-BAD0-8600E8236098}" type="pres">
      <dgm:prSet presAssocID="{611B7B97-1340-4DEC-B716-A68852D65C1E}" presName="root" presStyleCnt="0">
        <dgm:presLayoutVars>
          <dgm:chMax/>
          <dgm:chPref val="4"/>
        </dgm:presLayoutVars>
      </dgm:prSet>
      <dgm:spPr/>
    </dgm:pt>
    <dgm:pt modelId="{50BA28E2-7D8A-4DDA-9D9D-FD518BD0E952}" type="pres">
      <dgm:prSet presAssocID="{611B7B97-1340-4DEC-B716-A68852D65C1E}" presName="rootComposite" presStyleCnt="0">
        <dgm:presLayoutVars/>
      </dgm:prSet>
      <dgm:spPr/>
    </dgm:pt>
    <dgm:pt modelId="{8E3D43F3-92B5-4E38-8F21-B8510694CEA8}" type="pres">
      <dgm:prSet presAssocID="{611B7B97-1340-4DEC-B716-A68852D65C1E}" presName="rootText" presStyleLbl="node0" presStyleIdx="2" presStyleCnt="3">
        <dgm:presLayoutVars>
          <dgm:chMax/>
          <dgm:chPref val="4"/>
        </dgm:presLayoutVars>
      </dgm:prSet>
      <dgm:spPr/>
      <dgm:t>
        <a:bodyPr/>
        <a:lstStyle/>
        <a:p>
          <a:endParaRPr lang="en-ZA"/>
        </a:p>
      </dgm:t>
    </dgm:pt>
    <dgm:pt modelId="{87F8CED6-194C-426D-87DA-16589B0C4C1C}" type="pres">
      <dgm:prSet presAssocID="{611B7B97-1340-4DEC-B716-A68852D65C1E}" presName="childShape" presStyleCnt="0">
        <dgm:presLayoutVars>
          <dgm:chMax val="0"/>
          <dgm:chPref val="0"/>
        </dgm:presLayoutVars>
      </dgm:prSet>
      <dgm:spPr/>
    </dgm:pt>
    <dgm:pt modelId="{88794E87-580A-4592-92A2-7008D7EEF0E2}" type="pres">
      <dgm:prSet presAssocID="{92EBA005-EB84-49B4-88AF-B5631059D30C}" presName="childComposite" presStyleCnt="0">
        <dgm:presLayoutVars>
          <dgm:chMax val="0"/>
          <dgm:chPref val="0"/>
        </dgm:presLayoutVars>
      </dgm:prSet>
      <dgm:spPr/>
    </dgm:pt>
    <dgm:pt modelId="{498B5401-78EF-476F-B363-BDE823989F00}" type="pres">
      <dgm:prSet presAssocID="{92EBA005-EB84-49B4-88AF-B5631059D30C}" presName="Image" presStyleLbl="node1" presStyleIdx="7" presStyleCnt="10"/>
      <dgm:spPr/>
    </dgm:pt>
    <dgm:pt modelId="{F192D962-F856-414A-A633-F509420BEB43}" type="pres">
      <dgm:prSet presAssocID="{92EBA005-EB84-49B4-88AF-B5631059D30C}" presName="childText" presStyleLbl="lnNode1" presStyleIdx="7" presStyleCnt="10">
        <dgm:presLayoutVars>
          <dgm:chMax val="0"/>
          <dgm:chPref val="0"/>
          <dgm:bulletEnabled val="1"/>
        </dgm:presLayoutVars>
      </dgm:prSet>
      <dgm:spPr/>
      <dgm:t>
        <a:bodyPr/>
        <a:lstStyle/>
        <a:p>
          <a:endParaRPr lang="en-ZA"/>
        </a:p>
      </dgm:t>
    </dgm:pt>
    <dgm:pt modelId="{4FFD32C8-6087-4975-90AF-139D092CF428}" type="pres">
      <dgm:prSet presAssocID="{B0160007-31A3-42A3-A45F-6A391E1B329E}" presName="childComposite" presStyleCnt="0">
        <dgm:presLayoutVars>
          <dgm:chMax val="0"/>
          <dgm:chPref val="0"/>
        </dgm:presLayoutVars>
      </dgm:prSet>
      <dgm:spPr/>
    </dgm:pt>
    <dgm:pt modelId="{A5423F1D-DF4D-4C44-AB8E-9F15DDA72DFE}" type="pres">
      <dgm:prSet presAssocID="{B0160007-31A3-42A3-A45F-6A391E1B329E}" presName="Image" presStyleLbl="node1" presStyleIdx="8" presStyleCnt="10"/>
      <dgm:spPr/>
    </dgm:pt>
    <dgm:pt modelId="{6C5AFE3E-2288-4A45-B872-491C472C26ED}" type="pres">
      <dgm:prSet presAssocID="{B0160007-31A3-42A3-A45F-6A391E1B329E}" presName="childText" presStyleLbl="lnNode1" presStyleIdx="8" presStyleCnt="10">
        <dgm:presLayoutVars>
          <dgm:chMax val="0"/>
          <dgm:chPref val="0"/>
          <dgm:bulletEnabled val="1"/>
        </dgm:presLayoutVars>
      </dgm:prSet>
      <dgm:spPr/>
      <dgm:t>
        <a:bodyPr/>
        <a:lstStyle/>
        <a:p>
          <a:endParaRPr lang="en-ZA"/>
        </a:p>
      </dgm:t>
    </dgm:pt>
    <dgm:pt modelId="{8FC4BFA2-6272-4FFB-A298-365D02260E7A}" type="pres">
      <dgm:prSet presAssocID="{342C9D02-721E-4B84-9EEC-9C3DF397A093}" presName="childComposite" presStyleCnt="0">
        <dgm:presLayoutVars>
          <dgm:chMax val="0"/>
          <dgm:chPref val="0"/>
        </dgm:presLayoutVars>
      </dgm:prSet>
      <dgm:spPr/>
    </dgm:pt>
    <dgm:pt modelId="{A2C2F3D5-7680-4856-BBA2-6AA7F9F8E5BB}" type="pres">
      <dgm:prSet presAssocID="{342C9D02-721E-4B84-9EEC-9C3DF397A093}" presName="Image" presStyleLbl="node1" presStyleIdx="9" presStyleCnt="10"/>
      <dgm:spPr/>
    </dgm:pt>
    <dgm:pt modelId="{82226EBD-8C20-4594-A0DA-7E838A0DFF82}" type="pres">
      <dgm:prSet presAssocID="{342C9D02-721E-4B84-9EEC-9C3DF397A093}" presName="childText" presStyleLbl="lnNode1" presStyleIdx="9" presStyleCnt="10">
        <dgm:presLayoutVars>
          <dgm:chMax val="0"/>
          <dgm:chPref val="0"/>
          <dgm:bulletEnabled val="1"/>
        </dgm:presLayoutVars>
      </dgm:prSet>
      <dgm:spPr/>
      <dgm:t>
        <a:bodyPr/>
        <a:lstStyle/>
        <a:p>
          <a:endParaRPr lang="en-ZA"/>
        </a:p>
      </dgm:t>
    </dgm:pt>
  </dgm:ptLst>
  <dgm:cxnLst>
    <dgm:cxn modelId="{A928841C-6AEF-433F-981E-15B4DE5166E4}" type="presOf" srcId="{92EBA005-EB84-49B4-88AF-B5631059D30C}" destId="{F192D962-F856-414A-A633-F509420BEB43}" srcOrd="0" destOrd="0" presId="urn:microsoft.com/office/officeart/2008/layout/PictureAccentList"/>
    <dgm:cxn modelId="{C80829CD-32D5-4132-8D26-87BCFFF175A2}" type="presOf" srcId="{39378F43-D44C-4630-8515-8E26E8CD171E}" destId="{73B908E8-EDA9-4357-91E5-D5FA8B562747}" srcOrd="0" destOrd="0" presId="urn:microsoft.com/office/officeart/2008/layout/PictureAccentList"/>
    <dgm:cxn modelId="{CBB69CD6-911D-4C96-BCD9-E31601427F82}" srcId="{611B7B97-1340-4DEC-B716-A68852D65C1E}" destId="{342C9D02-721E-4B84-9EEC-9C3DF397A093}" srcOrd="2" destOrd="0" parTransId="{8E2524B9-002D-4005-BA23-188CC4A9E27A}" sibTransId="{2CA80CA0-DF2C-4AAA-BECF-3694CEACFF0C}"/>
    <dgm:cxn modelId="{26683DDC-A4B5-4C9A-912D-6601BCC20AE6}" type="presOf" srcId="{E58C47C1-704E-4279-A1BE-3B3BAF71C6E3}" destId="{F8CC6C80-F86F-471D-AB56-9BA6F18BE635}" srcOrd="0" destOrd="0" presId="urn:microsoft.com/office/officeart/2008/layout/PictureAccentList"/>
    <dgm:cxn modelId="{95DF3E19-DA81-401F-BD88-0739583EB0D9}" srcId="{2DC8C4BE-7CEA-48A4-98AE-BE0E3FEE9319}" destId="{A2E5037A-48D3-4DA2-8D5A-A2F5C819B6CA}" srcOrd="1" destOrd="0" parTransId="{A317C5FA-A109-43BE-A140-B92ADF82E816}" sibTransId="{1673326C-CB5C-4046-92CC-7F24E14F86D9}"/>
    <dgm:cxn modelId="{7DD1C0CA-E389-4B5D-8C2A-C919B2B1A9B0}" srcId="{CFD97757-22A9-483E-9E01-298EFDE55EA7}" destId="{606FD9E6-D93D-4B68-BADB-E54CD40D27D5}" srcOrd="4" destOrd="0" parTransId="{6332C316-47B7-4C55-B1D5-760A189C43AA}" sibTransId="{812BD4C7-A6E8-49DE-90B2-BD6E8BBAE520}"/>
    <dgm:cxn modelId="{84BCC15C-909F-4E29-9734-0A8F5394EFCB}" srcId="{CFD97757-22A9-483E-9E01-298EFDE55EA7}" destId="{5FD8070A-4A94-4E48-985A-A3D9D4412E80}" srcOrd="3" destOrd="0" parTransId="{61FA3D68-B077-4F55-9865-E6478662FC5C}" sibTransId="{7994E632-4441-454E-B90C-AF8F8CD156C5}"/>
    <dgm:cxn modelId="{EF35E2A4-DD1B-479B-852D-39F4340B80D4}" type="presOf" srcId="{611B7B97-1340-4DEC-B716-A68852D65C1E}" destId="{8E3D43F3-92B5-4E38-8F21-B8510694CEA8}" srcOrd="0" destOrd="0" presId="urn:microsoft.com/office/officeart/2008/layout/PictureAccentList"/>
    <dgm:cxn modelId="{DA8AED41-F2EA-4E73-B6BD-D12927CAC60D}" srcId="{CFD97757-22A9-483E-9E01-298EFDE55EA7}" destId="{CC5D7176-B749-450C-A0C8-87EEC9421D9C}" srcOrd="0" destOrd="0" parTransId="{48C7B4D2-2CEA-47F4-84BC-352F13EC5E89}" sibTransId="{1D46BFF9-3946-4596-929B-9786972BE99E}"/>
    <dgm:cxn modelId="{E68327C1-4740-4F97-B404-22680D9E24A2}" srcId="{CFD97757-22A9-483E-9E01-298EFDE55EA7}" destId="{83E09C30-C90A-4BA8-93EF-92C065D204CB}" srcOrd="1" destOrd="0" parTransId="{0C71416E-7680-4852-B562-047A2A3EA34B}" sibTransId="{1425E39C-F97F-4B79-A5F5-FF410E16A414}"/>
    <dgm:cxn modelId="{B1F31F8D-A204-4C29-A6BF-169B5A5219C4}" type="presOf" srcId="{83E09C30-C90A-4BA8-93EF-92C065D204CB}" destId="{569BD2FA-43F3-444A-A9E1-34841E296D5F}" srcOrd="0" destOrd="0" presId="urn:microsoft.com/office/officeart/2008/layout/PictureAccentList"/>
    <dgm:cxn modelId="{C4586529-756E-4E78-B217-AFAEB3463BC7}" type="presOf" srcId="{342C9D02-721E-4B84-9EEC-9C3DF397A093}" destId="{82226EBD-8C20-4594-A0DA-7E838A0DFF82}" srcOrd="0" destOrd="0" presId="urn:microsoft.com/office/officeart/2008/layout/PictureAccentList"/>
    <dgm:cxn modelId="{37C62220-181B-4C8C-9E8D-ACCAEC7DEA99}" srcId="{611B7B97-1340-4DEC-B716-A68852D65C1E}" destId="{B0160007-31A3-42A3-A45F-6A391E1B329E}" srcOrd="1" destOrd="0" parTransId="{CC8F6AE0-74A8-4F24-9F4B-1C1853810FCB}" sibTransId="{EAACA25D-3AFC-4A5E-97F5-E4F5158C5E9A}"/>
    <dgm:cxn modelId="{15AAE6D3-D48B-4BDB-9FA3-AD051A18DE58}" type="presOf" srcId="{F09F1D66-95B8-4B48-B969-90D6516DF4BA}" destId="{72EE8CB3-8A3C-44CD-9768-3DC9111F326E}" srcOrd="0" destOrd="0" presId="urn:microsoft.com/office/officeart/2008/layout/PictureAccentList"/>
    <dgm:cxn modelId="{F74D5C98-D62E-4653-BA57-E04B59567467}" srcId="{2DC8C4BE-7CEA-48A4-98AE-BE0E3FEE9319}" destId="{611B7B97-1340-4DEC-B716-A68852D65C1E}" srcOrd="2" destOrd="0" parTransId="{B05AFD97-0037-4B21-951D-C317881273D5}" sibTransId="{908348C4-741B-4922-B830-2774F6D6B34C}"/>
    <dgm:cxn modelId="{F1751A28-9AE0-46C8-958B-03D5B6A6B482}" type="presOf" srcId="{B0160007-31A3-42A3-A45F-6A391E1B329E}" destId="{6C5AFE3E-2288-4A45-B872-491C472C26ED}" srcOrd="0" destOrd="0" presId="urn:microsoft.com/office/officeart/2008/layout/PictureAccentList"/>
    <dgm:cxn modelId="{3F033CAF-8663-4396-ADC9-BC82FC9FBA5B}" srcId="{CFD97757-22A9-483E-9E01-298EFDE55EA7}" destId="{39378F43-D44C-4630-8515-8E26E8CD171E}" srcOrd="2" destOrd="0" parTransId="{4EA9E9D1-ADF2-4D51-92C8-42900712A4F4}" sibTransId="{68710B84-F0C0-4EA2-9C33-4F8EDEB326E2}"/>
    <dgm:cxn modelId="{E6675329-EADD-4E01-98F2-F4DDFDCF6867}" type="presOf" srcId="{2DC8C4BE-7CEA-48A4-98AE-BE0E3FEE9319}" destId="{A0062690-DFD7-44DE-8B7D-ECB82DFAA606}" srcOrd="0" destOrd="0" presId="urn:microsoft.com/office/officeart/2008/layout/PictureAccentList"/>
    <dgm:cxn modelId="{8714107E-5987-45B4-9819-46E3E356FD2D}" srcId="{611B7B97-1340-4DEC-B716-A68852D65C1E}" destId="{92EBA005-EB84-49B4-88AF-B5631059D30C}" srcOrd="0" destOrd="0" parTransId="{22872B10-BF7B-4D74-87A7-3F340F7F57EE}" sibTransId="{C2C8D4DC-7DD6-4495-AB68-6A4314FF8BD9}"/>
    <dgm:cxn modelId="{E51611EB-D5CE-42A9-B6D3-C78CFA508647}" type="presOf" srcId="{CFD97757-22A9-483E-9E01-298EFDE55EA7}" destId="{7990D129-5AB2-44C5-98E8-86521DCDC5DA}" srcOrd="0" destOrd="0" presId="urn:microsoft.com/office/officeart/2008/layout/PictureAccentList"/>
    <dgm:cxn modelId="{5F709845-FE7D-4501-88EB-CDA8A0B00F15}" srcId="{A2E5037A-48D3-4DA2-8D5A-A2F5C819B6CA}" destId="{F09F1D66-95B8-4B48-B969-90D6516DF4BA}" srcOrd="1" destOrd="0" parTransId="{E0211088-A974-4946-8F4D-0A8A80353315}" sibTransId="{5DADA80F-7647-40D7-B7A9-FD8482958640}"/>
    <dgm:cxn modelId="{8CA6964A-FACE-4093-8925-F086EA68C0A2}" type="presOf" srcId="{5FD8070A-4A94-4E48-985A-A3D9D4412E80}" destId="{CB8541EB-C842-43CD-B410-F6B0CA02F35A}" srcOrd="0" destOrd="0" presId="urn:microsoft.com/office/officeart/2008/layout/PictureAccentList"/>
    <dgm:cxn modelId="{88C3674A-2741-4E79-8230-6D35AA4D837F}" type="presOf" srcId="{606FD9E6-D93D-4B68-BADB-E54CD40D27D5}" destId="{41A9D895-4C33-4907-94EC-7599FA631B9E}" srcOrd="0" destOrd="0" presId="urn:microsoft.com/office/officeart/2008/layout/PictureAccentList"/>
    <dgm:cxn modelId="{2B20A630-6E5A-46A6-A258-DC905DFEBAC5}" srcId="{2DC8C4BE-7CEA-48A4-98AE-BE0E3FEE9319}" destId="{CFD97757-22A9-483E-9E01-298EFDE55EA7}" srcOrd="0" destOrd="0" parTransId="{18569494-6B82-4B27-B79F-7F84C2F385A3}" sibTransId="{B131D45E-8B2D-4301-872E-FD5AD52F9AD6}"/>
    <dgm:cxn modelId="{D6CAE268-39A4-4069-B10A-D87DF2C32D6A}" type="presOf" srcId="{CC5D7176-B749-450C-A0C8-87EEC9421D9C}" destId="{F7A69CE8-D289-42FF-987B-308FD0585E2E}" srcOrd="0" destOrd="0" presId="urn:microsoft.com/office/officeart/2008/layout/PictureAccentList"/>
    <dgm:cxn modelId="{21148025-9064-4C8A-A5A6-9E6B60021BCC}" srcId="{A2E5037A-48D3-4DA2-8D5A-A2F5C819B6CA}" destId="{E58C47C1-704E-4279-A1BE-3B3BAF71C6E3}" srcOrd="0" destOrd="0" parTransId="{9E351450-A155-48D0-B225-932B58FAA1F9}" sibTransId="{9E911FB5-9419-43AC-B0C6-C0CB8A6FD9FA}"/>
    <dgm:cxn modelId="{2CB54C04-95BD-4799-BD40-E0B4821594A7}" type="presOf" srcId="{A2E5037A-48D3-4DA2-8D5A-A2F5C819B6CA}" destId="{B045FEDC-9722-4E13-864A-B5E88C9B1A7B}" srcOrd="0" destOrd="0" presId="urn:microsoft.com/office/officeart/2008/layout/PictureAccentList"/>
    <dgm:cxn modelId="{278B7C6B-1A89-4E5D-BEAF-2F4C98568B7C}" type="presParOf" srcId="{A0062690-DFD7-44DE-8B7D-ECB82DFAA606}" destId="{A2EE14A9-7347-4DA3-AF7A-3C64E51A3792}" srcOrd="0" destOrd="0" presId="urn:microsoft.com/office/officeart/2008/layout/PictureAccentList"/>
    <dgm:cxn modelId="{D38E8F39-4E02-4699-A8E6-98E2D7E37FF6}" type="presParOf" srcId="{A2EE14A9-7347-4DA3-AF7A-3C64E51A3792}" destId="{651DBEBD-9189-4BFF-90A1-061DD5853219}" srcOrd="0" destOrd="0" presId="urn:microsoft.com/office/officeart/2008/layout/PictureAccentList"/>
    <dgm:cxn modelId="{4CCE2C93-1AC1-4FAB-8E50-EEE0D5F49E33}" type="presParOf" srcId="{651DBEBD-9189-4BFF-90A1-061DD5853219}" destId="{7990D129-5AB2-44C5-98E8-86521DCDC5DA}" srcOrd="0" destOrd="0" presId="urn:microsoft.com/office/officeart/2008/layout/PictureAccentList"/>
    <dgm:cxn modelId="{EDF1931B-D13C-4CC6-B06C-EF34C1C106F8}" type="presParOf" srcId="{A2EE14A9-7347-4DA3-AF7A-3C64E51A3792}" destId="{DDE503F3-89C1-4192-ADAD-3B2EE5EEB27C}" srcOrd="1" destOrd="0" presId="urn:microsoft.com/office/officeart/2008/layout/PictureAccentList"/>
    <dgm:cxn modelId="{A5AB6125-03B8-44EE-A52D-8E76E586C927}" type="presParOf" srcId="{DDE503F3-89C1-4192-ADAD-3B2EE5EEB27C}" destId="{768E35F8-B5AA-4F11-A5D7-DEFE7F6CE9A0}" srcOrd="0" destOrd="0" presId="urn:microsoft.com/office/officeart/2008/layout/PictureAccentList"/>
    <dgm:cxn modelId="{BAED76F6-6616-4537-A804-8EB9980DEBF1}" type="presParOf" srcId="{768E35F8-B5AA-4F11-A5D7-DEFE7F6CE9A0}" destId="{0C957A5B-2780-4043-94FB-BA381971B308}" srcOrd="0" destOrd="0" presId="urn:microsoft.com/office/officeart/2008/layout/PictureAccentList"/>
    <dgm:cxn modelId="{B1553463-5EED-4235-893D-D21ECE370C96}" type="presParOf" srcId="{768E35F8-B5AA-4F11-A5D7-DEFE7F6CE9A0}" destId="{F7A69CE8-D289-42FF-987B-308FD0585E2E}" srcOrd="1" destOrd="0" presId="urn:microsoft.com/office/officeart/2008/layout/PictureAccentList"/>
    <dgm:cxn modelId="{BF8EDBA9-CFD6-4360-86AE-21ECD44B9578}" type="presParOf" srcId="{DDE503F3-89C1-4192-ADAD-3B2EE5EEB27C}" destId="{444A3B4C-1642-45B0-B52C-38F004BB4BC7}" srcOrd="1" destOrd="0" presId="urn:microsoft.com/office/officeart/2008/layout/PictureAccentList"/>
    <dgm:cxn modelId="{A8AC8A5C-799D-49BF-AEBA-89759C270B51}" type="presParOf" srcId="{444A3B4C-1642-45B0-B52C-38F004BB4BC7}" destId="{FEDCBC0B-192B-494E-8C61-878E9254E861}" srcOrd="0" destOrd="0" presId="urn:microsoft.com/office/officeart/2008/layout/PictureAccentList"/>
    <dgm:cxn modelId="{D0D6DED0-3A1F-4659-A0A6-5A678B55353D}" type="presParOf" srcId="{444A3B4C-1642-45B0-B52C-38F004BB4BC7}" destId="{569BD2FA-43F3-444A-A9E1-34841E296D5F}" srcOrd="1" destOrd="0" presId="urn:microsoft.com/office/officeart/2008/layout/PictureAccentList"/>
    <dgm:cxn modelId="{7D87DA0B-3E55-46C7-9971-0C0337E98BA5}" type="presParOf" srcId="{DDE503F3-89C1-4192-ADAD-3B2EE5EEB27C}" destId="{EE97EC35-D15E-4229-BF04-081CA1F0222B}" srcOrd="2" destOrd="0" presId="urn:microsoft.com/office/officeart/2008/layout/PictureAccentList"/>
    <dgm:cxn modelId="{73F4E9B9-7466-4071-8890-D0E83AFCF599}" type="presParOf" srcId="{EE97EC35-D15E-4229-BF04-081CA1F0222B}" destId="{8C848655-4887-4555-979F-FCE61C280163}" srcOrd="0" destOrd="0" presId="urn:microsoft.com/office/officeart/2008/layout/PictureAccentList"/>
    <dgm:cxn modelId="{3237B954-83A6-4C0E-9B5D-1D98AA609E5E}" type="presParOf" srcId="{EE97EC35-D15E-4229-BF04-081CA1F0222B}" destId="{73B908E8-EDA9-4357-91E5-D5FA8B562747}" srcOrd="1" destOrd="0" presId="urn:microsoft.com/office/officeart/2008/layout/PictureAccentList"/>
    <dgm:cxn modelId="{D129F0C7-C623-4E3A-9E8B-3C57D280316E}" type="presParOf" srcId="{DDE503F3-89C1-4192-ADAD-3B2EE5EEB27C}" destId="{6D3E7CC6-FAED-4CEA-B69B-E64512E0CB4C}" srcOrd="3" destOrd="0" presId="urn:microsoft.com/office/officeart/2008/layout/PictureAccentList"/>
    <dgm:cxn modelId="{DC7C156C-0D22-4E38-AF5F-004EEFC504E0}" type="presParOf" srcId="{6D3E7CC6-FAED-4CEA-B69B-E64512E0CB4C}" destId="{030DF9DF-E205-4D39-81D3-3710E4CF6D83}" srcOrd="0" destOrd="0" presId="urn:microsoft.com/office/officeart/2008/layout/PictureAccentList"/>
    <dgm:cxn modelId="{0013E73B-338A-4390-8645-7CC198D9E0DB}" type="presParOf" srcId="{6D3E7CC6-FAED-4CEA-B69B-E64512E0CB4C}" destId="{CB8541EB-C842-43CD-B410-F6B0CA02F35A}" srcOrd="1" destOrd="0" presId="urn:microsoft.com/office/officeart/2008/layout/PictureAccentList"/>
    <dgm:cxn modelId="{C9F1AD29-382C-4A4D-A687-DEC466D4A296}" type="presParOf" srcId="{DDE503F3-89C1-4192-ADAD-3B2EE5EEB27C}" destId="{946F1620-4CB5-4815-B704-D7DC0A20CAA6}" srcOrd="4" destOrd="0" presId="urn:microsoft.com/office/officeart/2008/layout/PictureAccentList"/>
    <dgm:cxn modelId="{C66DE5C8-3A7E-4A39-A346-86710FDFAF7E}" type="presParOf" srcId="{946F1620-4CB5-4815-B704-D7DC0A20CAA6}" destId="{CFADF21B-B28E-4C17-98A2-EB81F5B6367F}" srcOrd="0" destOrd="0" presId="urn:microsoft.com/office/officeart/2008/layout/PictureAccentList"/>
    <dgm:cxn modelId="{D772DFCD-9BFC-4206-952D-E7E01DD11CCD}" type="presParOf" srcId="{946F1620-4CB5-4815-B704-D7DC0A20CAA6}" destId="{41A9D895-4C33-4907-94EC-7599FA631B9E}" srcOrd="1" destOrd="0" presId="urn:microsoft.com/office/officeart/2008/layout/PictureAccentList"/>
    <dgm:cxn modelId="{24FAAEF0-E905-40E1-AA26-70455D5F3321}" type="presParOf" srcId="{A0062690-DFD7-44DE-8B7D-ECB82DFAA606}" destId="{BB57DD16-EFF3-434F-91A8-24F2F06AB59E}" srcOrd="1" destOrd="0" presId="urn:microsoft.com/office/officeart/2008/layout/PictureAccentList"/>
    <dgm:cxn modelId="{9D46554C-AFD0-487C-AECD-63BA1F49DCD5}" type="presParOf" srcId="{BB57DD16-EFF3-434F-91A8-24F2F06AB59E}" destId="{9D1AC09A-BB9C-4651-AF1C-778533B15AA0}" srcOrd="0" destOrd="0" presId="urn:microsoft.com/office/officeart/2008/layout/PictureAccentList"/>
    <dgm:cxn modelId="{615D7620-BEB5-46FE-BC46-A25EA6F974DB}" type="presParOf" srcId="{9D1AC09A-BB9C-4651-AF1C-778533B15AA0}" destId="{B045FEDC-9722-4E13-864A-B5E88C9B1A7B}" srcOrd="0" destOrd="0" presId="urn:microsoft.com/office/officeart/2008/layout/PictureAccentList"/>
    <dgm:cxn modelId="{C11AEE01-E7E4-4467-BD43-C1B9BB192973}" type="presParOf" srcId="{BB57DD16-EFF3-434F-91A8-24F2F06AB59E}" destId="{76F9F1BD-9B83-48E4-9525-2BC8D8824FCC}" srcOrd="1" destOrd="0" presId="urn:microsoft.com/office/officeart/2008/layout/PictureAccentList"/>
    <dgm:cxn modelId="{A630E957-46AB-40B7-97C9-8E06772249A5}" type="presParOf" srcId="{76F9F1BD-9B83-48E4-9525-2BC8D8824FCC}" destId="{34EC2BC0-DE38-4741-8D04-C1D73B9E980C}" srcOrd="0" destOrd="0" presId="urn:microsoft.com/office/officeart/2008/layout/PictureAccentList"/>
    <dgm:cxn modelId="{5DFB7244-ADA8-4275-9220-54DC4CAED109}" type="presParOf" srcId="{34EC2BC0-DE38-4741-8D04-C1D73B9E980C}" destId="{B8C05D66-1512-4823-A466-4EECF410F157}" srcOrd="0" destOrd="0" presId="urn:microsoft.com/office/officeart/2008/layout/PictureAccentList"/>
    <dgm:cxn modelId="{560E7C08-927B-46B4-897B-38EE06FC7BE3}" type="presParOf" srcId="{34EC2BC0-DE38-4741-8D04-C1D73B9E980C}" destId="{F8CC6C80-F86F-471D-AB56-9BA6F18BE635}" srcOrd="1" destOrd="0" presId="urn:microsoft.com/office/officeart/2008/layout/PictureAccentList"/>
    <dgm:cxn modelId="{22A436A9-F6E4-4A4E-9ACD-2BA394901AA9}" type="presParOf" srcId="{76F9F1BD-9B83-48E4-9525-2BC8D8824FCC}" destId="{DAA54C7E-33AD-400A-A79F-3221E3A266F8}" srcOrd="1" destOrd="0" presId="urn:microsoft.com/office/officeart/2008/layout/PictureAccentList"/>
    <dgm:cxn modelId="{41C93919-DABD-43C2-893F-BCB6573EDC92}" type="presParOf" srcId="{DAA54C7E-33AD-400A-A79F-3221E3A266F8}" destId="{5CD7060E-0065-4F65-B611-C301A35D5293}" srcOrd="0" destOrd="0" presId="urn:microsoft.com/office/officeart/2008/layout/PictureAccentList"/>
    <dgm:cxn modelId="{37A99347-5F0F-4570-9044-7A1702F3901E}" type="presParOf" srcId="{DAA54C7E-33AD-400A-A79F-3221E3A266F8}" destId="{72EE8CB3-8A3C-44CD-9768-3DC9111F326E}" srcOrd="1" destOrd="0" presId="urn:microsoft.com/office/officeart/2008/layout/PictureAccentList"/>
    <dgm:cxn modelId="{B2FF233A-BB02-437D-832B-7763C729698D}" type="presParOf" srcId="{A0062690-DFD7-44DE-8B7D-ECB82DFAA606}" destId="{07C56453-3555-4A31-BAD0-8600E8236098}" srcOrd="2" destOrd="0" presId="urn:microsoft.com/office/officeart/2008/layout/PictureAccentList"/>
    <dgm:cxn modelId="{46B67109-7C4C-4782-856F-864DA5DDD62F}" type="presParOf" srcId="{07C56453-3555-4A31-BAD0-8600E8236098}" destId="{50BA28E2-7D8A-4DDA-9D9D-FD518BD0E952}" srcOrd="0" destOrd="0" presId="urn:microsoft.com/office/officeart/2008/layout/PictureAccentList"/>
    <dgm:cxn modelId="{48BBA44E-A023-41D9-8B3C-E4AE96CEBC6B}" type="presParOf" srcId="{50BA28E2-7D8A-4DDA-9D9D-FD518BD0E952}" destId="{8E3D43F3-92B5-4E38-8F21-B8510694CEA8}" srcOrd="0" destOrd="0" presId="urn:microsoft.com/office/officeart/2008/layout/PictureAccentList"/>
    <dgm:cxn modelId="{40D3F9A9-456A-4467-9E6C-0F768DADAF04}" type="presParOf" srcId="{07C56453-3555-4A31-BAD0-8600E8236098}" destId="{87F8CED6-194C-426D-87DA-16589B0C4C1C}" srcOrd="1" destOrd="0" presId="urn:microsoft.com/office/officeart/2008/layout/PictureAccentList"/>
    <dgm:cxn modelId="{AA56BFF7-DE27-4798-827E-550B45ECB726}" type="presParOf" srcId="{87F8CED6-194C-426D-87DA-16589B0C4C1C}" destId="{88794E87-580A-4592-92A2-7008D7EEF0E2}" srcOrd="0" destOrd="0" presId="urn:microsoft.com/office/officeart/2008/layout/PictureAccentList"/>
    <dgm:cxn modelId="{C772D57D-EDC0-476C-AA6A-CCEB82E0D51E}" type="presParOf" srcId="{88794E87-580A-4592-92A2-7008D7EEF0E2}" destId="{498B5401-78EF-476F-B363-BDE823989F00}" srcOrd="0" destOrd="0" presId="urn:microsoft.com/office/officeart/2008/layout/PictureAccentList"/>
    <dgm:cxn modelId="{24253D5E-F2D4-4A8E-9EBB-6F62638332F8}" type="presParOf" srcId="{88794E87-580A-4592-92A2-7008D7EEF0E2}" destId="{F192D962-F856-414A-A633-F509420BEB43}" srcOrd="1" destOrd="0" presId="urn:microsoft.com/office/officeart/2008/layout/PictureAccentList"/>
    <dgm:cxn modelId="{5CEFFA66-F4DC-4E80-9E80-F33D4AC7C0BA}" type="presParOf" srcId="{87F8CED6-194C-426D-87DA-16589B0C4C1C}" destId="{4FFD32C8-6087-4975-90AF-139D092CF428}" srcOrd="1" destOrd="0" presId="urn:microsoft.com/office/officeart/2008/layout/PictureAccentList"/>
    <dgm:cxn modelId="{60CA9B8E-5158-4E76-AD8D-6E1F82FA6823}" type="presParOf" srcId="{4FFD32C8-6087-4975-90AF-139D092CF428}" destId="{A5423F1D-DF4D-4C44-AB8E-9F15DDA72DFE}" srcOrd="0" destOrd="0" presId="urn:microsoft.com/office/officeart/2008/layout/PictureAccentList"/>
    <dgm:cxn modelId="{B315C165-413B-40F4-A6D2-E6BD5073E5DC}" type="presParOf" srcId="{4FFD32C8-6087-4975-90AF-139D092CF428}" destId="{6C5AFE3E-2288-4A45-B872-491C472C26ED}" srcOrd="1" destOrd="0" presId="urn:microsoft.com/office/officeart/2008/layout/PictureAccentList"/>
    <dgm:cxn modelId="{23CFEC09-8DC8-47D1-AB0E-88B72CF7533A}" type="presParOf" srcId="{87F8CED6-194C-426D-87DA-16589B0C4C1C}" destId="{8FC4BFA2-6272-4FFB-A298-365D02260E7A}" srcOrd="2" destOrd="0" presId="urn:microsoft.com/office/officeart/2008/layout/PictureAccentList"/>
    <dgm:cxn modelId="{60E345DF-F365-4395-8B1C-F14F1C3DF3E8}" type="presParOf" srcId="{8FC4BFA2-6272-4FFB-A298-365D02260E7A}" destId="{A2C2F3D5-7680-4856-BBA2-6AA7F9F8E5BB}" srcOrd="0" destOrd="0" presId="urn:microsoft.com/office/officeart/2008/layout/PictureAccentList"/>
    <dgm:cxn modelId="{F90EA65E-BD2C-4B98-8741-65452A94D75D}" type="presParOf" srcId="{8FC4BFA2-6272-4FFB-A298-365D02260E7A}" destId="{82226EBD-8C20-4594-A0DA-7E838A0DFF82}"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0D129-5AB2-44C5-98E8-86521DCDC5DA}">
      <dsp:nvSpPr>
        <dsp:cNvPr id="0" name=""/>
        <dsp:cNvSpPr/>
      </dsp:nvSpPr>
      <dsp:spPr>
        <a:xfrm>
          <a:off x="0" y="569932"/>
          <a:ext cx="2820040" cy="185645"/>
        </a:xfrm>
        <a:prstGeom prst="roundRect">
          <a:avLst>
            <a:gd name="adj" fmla="val 10000"/>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latin typeface="Arial" pitchFamily="34" charset="0"/>
              <a:cs typeface="Arial" pitchFamily="34" charset="0"/>
            </a:rPr>
            <a:t>Broadcasting &amp; Media</a:t>
          </a:r>
        </a:p>
      </dsp:txBody>
      <dsp:txXfrm>
        <a:off x="5437" y="575369"/>
        <a:ext cx="2809166" cy="174771"/>
      </dsp:txXfrm>
    </dsp:sp>
    <dsp:sp modelId="{0C957A5B-2780-4043-94FB-BA381971B308}">
      <dsp:nvSpPr>
        <dsp:cNvPr id="0" name=""/>
        <dsp:cNvSpPr/>
      </dsp:nvSpPr>
      <dsp:spPr>
        <a:xfrm>
          <a:off x="0" y="788993"/>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7A69CE8-D289-42FF-987B-308FD0585E2E}">
      <dsp:nvSpPr>
        <dsp:cNvPr id="0" name=""/>
        <dsp:cNvSpPr/>
      </dsp:nvSpPr>
      <dsp:spPr>
        <a:xfrm>
          <a:off x="196784" y="788993"/>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chemeClr val="tx1"/>
              </a:solidFill>
              <a:latin typeface="Arial" pitchFamily="34" charset="0"/>
              <a:cs typeface="Arial" pitchFamily="34" charset="0"/>
            </a:rPr>
            <a:t>Terrestrial TV</a:t>
          </a:r>
          <a:endParaRPr lang="en-ZA" sz="900" kern="1200" dirty="0">
            <a:solidFill>
              <a:schemeClr val="tx1"/>
            </a:solidFill>
            <a:latin typeface="Arial" pitchFamily="34" charset="0"/>
            <a:cs typeface="Arial" pitchFamily="34" charset="0"/>
          </a:endParaRPr>
        </a:p>
      </dsp:txBody>
      <dsp:txXfrm>
        <a:off x="205848" y="798057"/>
        <a:ext cx="2605128" cy="167517"/>
      </dsp:txXfrm>
    </dsp:sp>
    <dsp:sp modelId="{FEDCBC0B-192B-494E-8C61-878E9254E861}">
      <dsp:nvSpPr>
        <dsp:cNvPr id="0" name=""/>
        <dsp:cNvSpPr/>
      </dsp:nvSpPr>
      <dsp:spPr>
        <a:xfrm>
          <a:off x="0" y="996917"/>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69BD2FA-43F3-444A-A9E1-34841E296D5F}">
      <dsp:nvSpPr>
        <dsp:cNvPr id="0" name=""/>
        <dsp:cNvSpPr/>
      </dsp:nvSpPr>
      <dsp:spPr>
        <a:xfrm>
          <a:off x="196784" y="996917"/>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chemeClr val="tx1"/>
              </a:solidFill>
              <a:latin typeface="Arial" pitchFamily="34" charset="0"/>
              <a:cs typeface="Arial" pitchFamily="34" charset="0"/>
            </a:rPr>
            <a:t>Terrestrial Radio</a:t>
          </a:r>
          <a:endParaRPr lang="en-ZA" sz="900" kern="1200" dirty="0">
            <a:solidFill>
              <a:schemeClr val="tx1"/>
            </a:solidFill>
            <a:latin typeface="Arial" pitchFamily="34" charset="0"/>
            <a:cs typeface="Arial" pitchFamily="34" charset="0"/>
          </a:endParaRPr>
        </a:p>
      </dsp:txBody>
      <dsp:txXfrm>
        <a:off x="205848" y="1005981"/>
        <a:ext cx="2605128" cy="167517"/>
      </dsp:txXfrm>
    </dsp:sp>
    <dsp:sp modelId="{8C848655-4887-4555-979F-FCE61C280163}">
      <dsp:nvSpPr>
        <dsp:cNvPr id="0" name=""/>
        <dsp:cNvSpPr/>
      </dsp:nvSpPr>
      <dsp:spPr>
        <a:xfrm>
          <a:off x="0" y="1204840"/>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3B908E8-EDA9-4357-91E5-D5FA8B562747}">
      <dsp:nvSpPr>
        <dsp:cNvPr id="0" name=""/>
        <dsp:cNvSpPr/>
      </dsp:nvSpPr>
      <dsp:spPr>
        <a:xfrm>
          <a:off x="196784" y="1204840"/>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chemeClr val="tx1"/>
              </a:solidFill>
              <a:latin typeface="Arial" pitchFamily="34" charset="0"/>
              <a:cs typeface="Arial" pitchFamily="34" charset="0"/>
            </a:rPr>
            <a:t>Free To Air Satellite TV &amp; Radio </a:t>
          </a:r>
          <a:endParaRPr lang="en-ZA" sz="900" kern="1200" dirty="0">
            <a:solidFill>
              <a:schemeClr val="tx1"/>
            </a:solidFill>
            <a:latin typeface="Arial" pitchFamily="34" charset="0"/>
            <a:cs typeface="Arial" pitchFamily="34" charset="0"/>
          </a:endParaRPr>
        </a:p>
      </dsp:txBody>
      <dsp:txXfrm>
        <a:off x="205848" y="1213904"/>
        <a:ext cx="2605128" cy="167517"/>
      </dsp:txXfrm>
    </dsp:sp>
    <dsp:sp modelId="{030DF9DF-E205-4D39-81D3-3710E4CF6D83}">
      <dsp:nvSpPr>
        <dsp:cNvPr id="0" name=""/>
        <dsp:cNvSpPr/>
      </dsp:nvSpPr>
      <dsp:spPr>
        <a:xfrm>
          <a:off x="0" y="1412763"/>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B8541EB-C842-43CD-B410-F6B0CA02F35A}">
      <dsp:nvSpPr>
        <dsp:cNvPr id="0" name=""/>
        <dsp:cNvSpPr/>
      </dsp:nvSpPr>
      <dsp:spPr>
        <a:xfrm>
          <a:off x="196784" y="1412763"/>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chemeClr val="tx1"/>
              </a:solidFill>
              <a:latin typeface="Arial" pitchFamily="34" charset="0"/>
              <a:cs typeface="Arial" pitchFamily="34" charset="0"/>
            </a:rPr>
            <a:t>Business TV &amp; Radio</a:t>
          </a:r>
          <a:endParaRPr lang="en-ZA" sz="900" kern="1200" dirty="0">
            <a:solidFill>
              <a:schemeClr val="tx1"/>
            </a:solidFill>
            <a:latin typeface="Arial" pitchFamily="34" charset="0"/>
            <a:cs typeface="Arial" pitchFamily="34" charset="0"/>
          </a:endParaRPr>
        </a:p>
      </dsp:txBody>
      <dsp:txXfrm>
        <a:off x="205848" y="1421827"/>
        <a:ext cx="2605128" cy="167517"/>
      </dsp:txXfrm>
    </dsp:sp>
    <dsp:sp modelId="{CFADF21B-B28E-4C17-98A2-EB81F5B6367F}">
      <dsp:nvSpPr>
        <dsp:cNvPr id="0" name=""/>
        <dsp:cNvSpPr/>
      </dsp:nvSpPr>
      <dsp:spPr>
        <a:xfrm>
          <a:off x="0" y="1620686"/>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1A9D895-4C33-4907-94EC-7599FA631B9E}">
      <dsp:nvSpPr>
        <dsp:cNvPr id="0" name=""/>
        <dsp:cNvSpPr/>
      </dsp:nvSpPr>
      <dsp:spPr>
        <a:xfrm>
          <a:off x="196784" y="1620686"/>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chemeClr val="tx1"/>
              </a:solidFill>
              <a:latin typeface="Arial" pitchFamily="34" charset="0"/>
              <a:cs typeface="Arial" pitchFamily="34" charset="0"/>
            </a:rPr>
            <a:t>Content Management Solutions</a:t>
          </a:r>
          <a:endParaRPr lang="en-ZA" sz="900" kern="1200" dirty="0">
            <a:solidFill>
              <a:schemeClr val="tx1"/>
            </a:solidFill>
            <a:latin typeface="Arial" pitchFamily="34" charset="0"/>
            <a:cs typeface="Arial" pitchFamily="34" charset="0"/>
          </a:endParaRPr>
        </a:p>
      </dsp:txBody>
      <dsp:txXfrm>
        <a:off x="205848" y="1629750"/>
        <a:ext cx="2605128" cy="167517"/>
      </dsp:txXfrm>
    </dsp:sp>
    <dsp:sp modelId="{B045FEDC-9722-4E13-864A-B5E88C9B1A7B}">
      <dsp:nvSpPr>
        <dsp:cNvPr id="0" name=""/>
        <dsp:cNvSpPr/>
      </dsp:nvSpPr>
      <dsp:spPr>
        <a:xfrm>
          <a:off x="3102045" y="569932"/>
          <a:ext cx="2820040" cy="185645"/>
        </a:xfrm>
        <a:prstGeom prst="roundRect">
          <a:avLst>
            <a:gd name="adj" fmla="val 10000"/>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latin typeface="Arial" pitchFamily="34" charset="0"/>
              <a:cs typeface="Arial" pitchFamily="34" charset="0"/>
            </a:rPr>
            <a:t>Telecommunication Services</a:t>
          </a:r>
        </a:p>
      </dsp:txBody>
      <dsp:txXfrm>
        <a:off x="3107482" y="575369"/>
        <a:ext cx="2809166" cy="174771"/>
      </dsp:txXfrm>
    </dsp:sp>
    <dsp:sp modelId="{B8C05D66-1512-4823-A466-4EECF410F157}">
      <dsp:nvSpPr>
        <dsp:cNvPr id="0" name=""/>
        <dsp:cNvSpPr/>
      </dsp:nvSpPr>
      <dsp:spPr>
        <a:xfrm>
          <a:off x="3102045" y="788993"/>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8CC6C80-F86F-471D-AB56-9BA6F18BE635}">
      <dsp:nvSpPr>
        <dsp:cNvPr id="0" name=""/>
        <dsp:cNvSpPr/>
      </dsp:nvSpPr>
      <dsp:spPr>
        <a:xfrm>
          <a:off x="3298829" y="788993"/>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a:solidFill>
                <a:sysClr val="windowText" lastClr="000000"/>
              </a:solidFill>
              <a:latin typeface="Arial" pitchFamily="34" charset="0"/>
              <a:cs typeface="Arial" pitchFamily="34" charset="0"/>
            </a:rPr>
            <a:t>VSAT</a:t>
          </a:r>
        </a:p>
      </dsp:txBody>
      <dsp:txXfrm>
        <a:off x="3307893" y="798057"/>
        <a:ext cx="2605128" cy="167517"/>
      </dsp:txXfrm>
    </dsp:sp>
    <dsp:sp modelId="{5CD7060E-0065-4F65-B611-C301A35D5293}">
      <dsp:nvSpPr>
        <dsp:cNvPr id="0" name=""/>
        <dsp:cNvSpPr/>
      </dsp:nvSpPr>
      <dsp:spPr>
        <a:xfrm>
          <a:off x="3102045" y="996917"/>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2EE8CB3-8A3C-44CD-9768-3DC9111F326E}">
      <dsp:nvSpPr>
        <dsp:cNvPr id="0" name=""/>
        <dsp:cNvSpPr/>
      </dsp:nvSpPr>
      <dsp:spPr>
        <a:xfrm>
          <a:off x="3298829" y="996917"/>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ysClr val="windowText" lastClr="000000"/>
              </a:solidFill>
              <a:latin typeface="Arial" pitchFamily="34" charset="0"/>
              <a:cs typeface="Arial" pitchFamily="34" charset="0"/>
            </a:rPr>
            <a:t>Wireless Broadband</a:t>
          </a:r>
          <a:endParaRPr lang="en-ZA" sz="900" kern="1200" dirty="0">
            <a:solidFill>
              <a:sysClr val="windowText" lastClr="000000"/>
            </a:solidFill>
            <a:latin typeface="Arial" pitchFamily="34" charset="0"/>
            <a:cs typeface="Arial" pitchFamily="34" charset="0"/>
          </a:endParaRPr>
        </a:p>
      </dsp:txBody>
      <dsp:txXfrm>
        <a:off x="3307893" y="1005981"/>
        <a:ext cx="2605128" cy="167517"/>
      </dsp:txXfrm>
    </dsp:sp>
    <dsp:sp modelId="{8E3D43F3-92B5-4E38-8F21-B8510694CEA8}">
      <dsp:nvSpPr>
        <dsp:cNvPr id="0" name=""/>
        <dsp:cNvSpPr/>
      </dsp:nvSpPr>
      <dsp:spPr>
        <a:xfrm>
          <a:off x="6204090" y="569932"/>
          <a:ext cx="2820040" cy="185645"/>
        </a:xfrm>
        <a:prstGeom prst="roundRect">
          <a:avLst>
            <a:gd name="adj" fmla="val 10000"/>
          </a:avLst>
        </a:prstGeom>
        <a:solidFill>
          <a:schemeClr val="bg2">
            <a:lumMod val="1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ZA" sz="1200" b="1" kern="1200">
              <a:solidFill>
                <a:schemeClr val="bg1"/>
              </a:solidFill>
              <a:latin typeface="Arial" pitchFamily="34" charset="0"/>
              <a:cs typeface="Arial" pitchFamily="34" charset="0"/>
            </a:rPr>
            <a:t>Other Services</a:t>
          </a:r>
        </a:p>
      </dsp:txBody>
      <dsp:txXfrm>
        <a:off x="6209527" y="575369"/>
        <a:ext cx="2809166" cy="174771"/>
      </dsp:txXfrm>
    </dsp:sp>
    <dsp:sp modelId="{498B5401-78EF-476F-B363-BDE823989F00}">
      <dsp:nvSpPr>
        <dsp:cNvPr id="0" name=""/>
        <dsp:cNvSpPr/>
      </dsp:nvSpPr>
      <dsp:spPr>
        <a:xfrm>
          <a:off x="6204090" y="788993"/>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192D962-F856-414A-A633-F509420BEB43}">
      <dsp:nvSpPr>
        <dsp:cNvPr id="0" name=""/>
        <dsp:cNvSpPr/>
      </dsp:nvSpPr>
      <dsp:spPr>
        <a:xfrm>
          <a:off x="6400874" y="788993"/>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a:solidFill>
                <a:sysClr val="windowText" lastClr="000000"/>
              </a:solidFill>
              <a:latin typeface="Arial" pitchFamily="34" charset="0"/>
              <a:cs typeface="Arial" pitchFamily="34" charset="0"/>
            </a:rPr>
            <a:t>Facility Rental</a:t>
          </a:r>
        </a:p>
      </dsp:txBody>
      <dsp:txXfrm>
        <a:off x="6409938" y="798057"/>
        <a:ext cx="2605128" cy="167517"/>
      </dsp:txXfrm>
    </dsp:sp>
    <dsp:sp modelId="{A5423F1D-DF4D-4C44-AB8E-9F15DDA72DFE}">
      <dsp:nvSpPr>
        <dsp:cNvPr id="0" name=""/>
        <dsp:cNvSpPr/>
      </dsp:nvSpPr>
      <dsp:spPr>
        <a:xfrm>
          <a:off x="6204090" y="996917"/>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C5AFE3E-2288-4A45-B872-491C472C26ED}">
      <dsp:nvSpPr>
        <dsp:cNvPr id="0" name=""/>
        <dsp:cNvSpPr/>
      </dsp:nvSpPr>
      <dsp:spPr>
        <a:xfrm>
          <a:off x="6400874" y="996917"/>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ysClr val="windowText" lastClr="000000"/>
              </a:solidFill>
              <a:latin typeface="Arial" pitchFamily="34" charset="0"/>
              <a:cs typeface="Arial" pitchFamily="34" charset="0"/>
            </a:rPr>
            <a:t>Consulting</a:t>
          </a:r>
          <a:endParaRPr lang="en-ZA" sz="900" kern="1200" dirty="0">
            <a:solidFill>
              <a:sysClr val="windowText" lastClr="000000"/>
            </a:solidFill>
            <a:latin typeface="Arial" pitchFamily="34" charset="0"/>
            <a:cs typeface="Arial" pitchFamily="34" charset="0"/>
          </a:endParaRPr>
        </a:p>
      </dsp:txBody>
      <dsp:txXfrm>
        <a:off x="6409938" y="1005981"/>
        <a:ext cx="2605128" cy="167517"/>
      </dsp:txXfrm>
    </dsp:sp>
    <dsp:sp modelId="{A2C2F3D5-7680-4856-BBA2-6AA7F9F8E5BB}">
      <dsp:nvSpPr>
        <dsp:cNvPr id="0" name=""/>
        <dsp:cNvSpPr/>
      </dsp:nvSpPr>
      <dsp:spPr>
        <a:xfrm>
          <a:off x="6204090" y="1204840"/>
          <a:ext cx="185645" cy="185645"/>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2226EBD-8C20-4594-A0DA-7E838A0DFF82}">
      <dsp:nvSpPr>
        <dsp:cNvPr id="0" name=""/>
        <dsp:cNvSpPr/>
      </dsp:nvSpPr>
      <dsp:spPr>
        <a:xfrm>
          <a:off x="6400874" y="1204840"/>
          <a:ext cx="2623256" cy="185645"/>
        </a:xfrm>
        <a:prstGeom prst="roundRect">
          <a:avLst>
            <a:gd name="adj" fmla="val 16670"/>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ZA" sz="900" kern="1200" dirty="0" smtClean="0">
              <a:solidFill>
                <a:sysClr val="windowText" lastClr="000000"/>
              </a:solidFill>
              <a:latin typeface="Arial" pitchFamily="34" charset="0"/>
              <a:cs typeface="Arial" pitchFamily="34" charset="0"/>
            </a:rPr>
            <a:t>Training</a:t>
          </a:r>
          <a:endParaRPr lang="en-ZA" sz="900" kern="1200" dirty="0">
            <a:solidFill>
              <a:sysClr val="windowText" lastClr="000000"/>
            </a:solidFill>
            <a:latin typeface="Arial" pitchFamily="34" charset="0"/>
            <a:cs typeface="Arial" pitchFamily="34" charset="0"/>
          </a:endParaRPr>
        </a:p>
      </dsp:txBody>
      <dsp:txXfrm>
        <a:off x="6409938" y="1213904"/>
        <a:ext cx="2605128" cy="167517"/>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650" cy="4953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08413" y="0"/>
            <a:ext cx="2914650" cy="495300"/>
          </a:xfrm>
          <a:prstGeom prst="rect">
            <a:avLst/>
          </a:prstGeom>
        </p:spPr>
        <p:txBody>
          <a:bodyPr vert="horz" lIns="91440" tIns="45720" rIns="91440" bIns="45720" rtlCol="0"/>
          <a:lstStyle>
            <a:lvl1pPr algn="r">
              <a:defRPr sz="1200"/>
            </a:lvl1pPr>
          </a:lstStyle>
          <a:p>
            <a:fld id="{BA4CBBD7-6D77-4CAC-97B2-D16690986FC0}" type="datetimeFigureOut">
              <a:rPr lang="en-ZA" smtClean="0"/>
              <a:t>2015/08/25</a:t>
            </a:fld>
            <a:endParaRPr lang="en-ZA"/>
          </a:p>
        </p:txBody>
      </p:sp>
      <p:sp>
        <p:nvSpPr>
          <p:cNvPr id="4" name="Slide Image Placeholder 3"/>
          <p:cNvSpPr>
            <a:spLocks noGrp="1" noRot="1" noChangeAspect="1"/>
          </p:cNvSpPr>
          <p:nvPr>
            <p:ph type="sldImg" idx="2"/>
          </p:nvPr>
        </p:nvSpPr>
        <p:spPr>
          <a:xfrm>
            <a:off x="401638" y="1235075"/>
            <a:ext cx="5921375" cy="3332163"/>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3100" y="4751388"/>
            <a:ext cx="5378450" cy="38893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378950"/>
            <a:ext cx="2914650" cy="4953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08413" y="9378950"/>
            <a:ext cx="2914650" cy="495300"/>
          </a:xfrm>
          <a:prstGeom prst="rect">
            <a:avLst/>
          </a:prstGeom>
        </p:spPr>
        <p:txBody>
          <a:bodyPr vert="horz" lIns="91440" tIns="45720" rIns="91440" bIns="45720" rtlCol="0" anchor="b"/>
          <a:lstStyle>
            <a:lvl1pPr algn="r">
              <a:defRPr sz="1200"/>
            </a:lvl1pPr>
          </a:lstStyle>
          <a:p>
            <a:fld id="{FCB4B25F-5118-4282-A851-43AF569B2B1B}" type="slidenum">
              <a:rPr lang="en-ZA" smtClean="0"/>
              <a:t>‹#›</a:t>
            </a:fld>
            <a:endParaRPr lang="en-ZA"/>
          </a:p>
        </p:txBody>
      </p:sp>
    </p:spTree>
    <p:extLst>
      <p:ext uri="{BB962C8B-B14F-4D97-AF65-F5344CB8AC3E}">
        <p14:creationId xmlns:p14="http://schemas.microsoft.com/office/powerpoint/2010/main" val="3496912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854200" y="4381500"/>
            <a:ext cx="7797800" cy="1108072"/>
          </a:xfrm>
        </p:spPr>
        <p:txBody>
          <a:bodyPr/>
          <a:lstStyle>
            <a:lvl1pPr>
              <a:defRPr b="1"/>
            </a:lvl1pPr>
          </a:lstStyle>
          <a:p>
            <a:r>
              <a:rPr lang="en-GB" dirty="0" smtClean="0"/>
              <a:t>Click to edit Master title style</a:t>
            </a:r>
            <a:endParaRPr lang="en-US" dirty="0"/>
          </a:p>
        </p:txBody>
      </p:sp>
      <p:sp>
        <p:nvSpPr>
          <p:cNvPr id="3" name="Subtitle 2"/>
          <p:cNvSpPr>
            <a:spLocks noGrp="1"/>
          </p:cNvSpPr>
          <p:nvPr>
            <p:ph type="subTitle" idx="1"/>
          </p:nvPr>
        </p:nvSpPr>
        <p:spPr>
          <a:xfrm>
            <a:off x="3327400" y="5489572"/>
            <a:ext cx="6324600" cy="66992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917B27EA-9846-42C4-942F-1051E53F6A1B}" type="datetime1">
              <a:rPr lang="en-US" smtClean="0"/>
              <a:t>8/25/2015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73BCB61-F4C1-D64E-9A43-FC2FF35B0A9B}" type="slidenum">
              <a:rPr lang="en-US" smtClean="0"/>
              <a:pPr/>
              <a:t>‹#›</a:t>
            </a:fld>
            <a:endParaRPr lang="en-US"/>
          </a:p>
        </p:txBody>
      </p:sp>
    </p:spTree>
    <p:extLst>
      <p:ext uri="{BB962C8B-B14F-4D97-AF65-F5344CB8AC3E}">
        <p14:creationId xmlns:p14="http://schemas.microsoft.com/office/powerpoint/2010/main" val="326052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155AEDD-66AB-4AF9-9D40-37668A347596}" type="datetime1">
              <a:rPr lang="en-US" smtClean="0"/>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269763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45300"/>
          </a:xfrm>
          <a:prstGeom prst="rect">
            <a:avLst/>
          </a:prstGeom>
        </p:spPr>
      </p:pic>
      <p:sp>
        <p:nvSpPr>
          <p:cNvPr id="2" name="Title 1"/>
          <p:cNvSpPr>
            <a:spLocks noGrp="1"/>
          </p:cNvSpPr>
          <p:nvPr>
            <p:ph type="title"/>
          </p:nvPr>
        </p:nvSpPr>
        <p:spPr>
          <a:xfrm>
            <a:off x="1661584" y="1669258"/>
            <a:ext cx="10363200" cy="1362075"/>
          </a:xfrm>
        </p:spPr>
        <p:txBody>
          <a:bodyPr anchor="t"/>
          <a:lstStyle>
            <a:lvl1pPr algn="r">
              <a:defRPr sz="4000" b="1" cap="all">
                <a:solidFill>
                  <a:schemeClr val="bg1"/>
                </a:solidFill>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661584" y="114300"/>
            <a:ext cx="10363200" cy="1500187"/>
          </a:xfrm>
        </p:spPr>
        <p:txBody>
          <a:bodyPr anchor="b"/>
          <a:lstStyle>
            <a:lvl1pPr marL="0" indent="0" algn="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Tree>
    <p:extLst>
      <p:ext uri="{BB962C8B-B14F-4D97-AF65-F5344CB8AC3E}">
        <p14:creationId xmlns:p14="http://schemas.microsoft.com/office/powerpoint/2010/main" val="1088576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41FC4EC5-8BD1-473C-AA41-773EB501F1EB}" type="datetime1">
              <a:rPr lang="en-US" smtClean="0"/>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1695995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1134F5D8-05AA-421C-86DC-9635F402AFAC}" type="datetime1">
              <a:rPr lang="en-US" smtClean="0"/>
              <a:t>8/25/2015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1411123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30C60AC-F29E-43DA-8242-68F261FB6700}" type="datetime1">
              <a:rPr lang="en-US" smtClean="0"/>
              <a:t>8/25/2015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3419378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C1050D1-E137-4CB2-B45E-B49A0DD71FD0}" type="datetime1">
              <a:rPr lang="en-US" smtClean="0"/>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180744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F4F5131-47DF-410E-B06E-FCB9B6BC5FAC}" type="datetime1">
              <a:rPr lang="en-US" smtClean="0"/>
              <a:t>8/25/2015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557171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403DD30-8D75-486F-BD62-7E26A10E2B94}" type="datetime1">
              <a:rPr lang="en-US" smtClean="0"/>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1675480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9914576-1CE4-4338-9044-D4DEF4AFF5B1}" type="datetime1">
              <a:rPr lang="en-US" smtClean="0"/>
              <a:t>8/25/2015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BCB61-F4C1-D64E-9A43-FC2FF35B0A9B}" type="slidenum">
              <a:rPr lang="en-US" smtClean="0"/>
              <a:t>‹#›</a:t>
            </a:fld>
            <a:endParaRPr lang="en-US"/>
          </a:p>
        </p:txBody>
      </p:sp>
    </p:spTree>
    <p:extLst>
      <p:ext uri="{BB962C8B-B14F-4D97-AF65-F5344CB8AC3E}">
        <p14:creationId xmlns:p14="http://schemas.microsoft.com/office/powerpoint/2010/main" val="3304172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0031E54-4965-4A0A-BFCA-59279813AD39}" type="datetime1">
              <a:rPr lang="en-US" smtClean="0"/>
              <a:t>8/25/2015</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C8FC48FC-95F3-4F99-9D08-B2D04E0B7D90}" type="slidenum">
              <a:rPr lang="en-ZA" smtClean="0"/>
              <a:t>‹#›</a:t>
            </a:fld>
            <a:endParaRPr lang="en-ZA" dirty="0"/>
          </a:p>
        </p:txBody>
      </p:sp>
    </p:spTree>
    <p:extLst>
      <p:ext uri="{BB962C8B-B14F-4D97-AF65-F5344CB8AC3E}">
        <p14:creationId xmlns:p14="http://schemas.microsoft.com/office/powerpoint/2010/main" val="782949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65100" y="1546225"/>
            <a:ext cx="8509000" cy="1325563"/>
          </a:xfrm>
          <a:prstGeom prst="rect">
            <a:avLst/>
          </a:prstGeom>
        </p:spPr>
        <p:txBody>
          <a:bodyPr/>
          <a:lstStyle>
            <a:lvl1pPr>
              <a:defRPr b="1">
                <a:solidFill>
                  <a:schemeClr val="bg1"/>
                </a:solidFill>
              </a:defRPr>
            </a:lvl1pPr>
          </a:lstStyle>
          <a:p>
            <a:r>
              <a:rPr lang="en-US" dirty="0" smtClean="0"/>
              <a:t>Click to edit Master title style</a:t>
            </a:r>
            <a:endParaRPr lang="en-ZA" dirty="0"/>
          </a:p>
        </p:txBody>
      </p:sp>
      <p:sp>
        <p:nvSpPr>
          <p:cNvPr id="3" name="Date Placeholder 2"/>
          <p:cNvSpPr>
            <a:spLocks noGrp="1"/>
          </p:cNvSpPr>
          <p:nvPr>
            <p:ph type="dt" sz="half" idx="10"/>
          </p:nvPr>
        </p:nvSpPr>
        <p:spPr/>
        <p:txBody>
          <a:bodyPr/>
          <a:lstStyle/>
          <a:p>
            <a:fld id="{0C75AC90-D862-44A2-8FD1-79D81D0F1ADD}" type="datetime1">
              <a:rPr lang="en-US" smtClean="0"/>
              <a:t>8/25/2015</a:t>
            </a:fld>
            <a:endParaRPr lang="en-ZA"/>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C8FC48FC-95F3-4F99-9D08-B2D04E0B7D90}" type="slidenum">
              <a:rPr lang="en-ZA" smtClean="0"/>
              <a:t>‹#›</a:t>
            </a:fld>
            <a:endParaRPr lang="en-ZA"/>
          </a:p>
        </p:txBody>
      </p:sp>
    </p:spTree>
    <p:extLst>
      <p:ext uri="{BB962C8B-B14F-4D97-AF65-F5344CB8AC3E}">
        <p14:creationId xmlns:p14="http://schemas.microsoft.com/office/powerpoint/2010/main" val="3425224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0D31530F-407A-414B-B04F-CEE35F2F92B5}" type="datetime1">
              <a:rPr lang="en-US" smtClean="0"/>
              <a:t>8/25/2015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FC48FC-95F3-4F99-9D08-B2D04E0B7D90}" type="slidenum">
              <a:rPr lang="en-ZA" smtClean="0"/>
              <a:t>‹#›</a:t>
            </a:fld>
            <a:endParaRPr lang="en-ZA"/>
          </a:p>
        </p:txBody>
      </p:sp>
    </p:spTree>
    <p:extLst>
      <p:ext uri="{BB962C8B-B14F-4D97-AF65-F5344CB8AC3E}">
        <p14:creationId xmlns:p14="http://schemas.microsoft.com/office/powerpoint/2010/main" val="30406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054100" y="107160"/>
            <a:ext cx="109728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60400" y="6425404"/>
            <a:ext cx="24130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63D33F2A-F275-4965-B6E5-D4EF6E099968}" type="datetime1">
              <a:rPr lang="en-US" smtClean="0"/>
              <a:t>8/25/2015</a:t>
            </a:fld>
            <a:endParaRPr lang="en-US"/>
          </a:p>
        </p:txBody>
      </p:sp>
      <p:sp>
        <p:nvSpPr>
          <p:cNvPr id="5" name="Footer Placeholder 4"/>
          <p:cNvSpPr>
            <a:spLocks noGrp="1"/>
          </p:cNvSpPr>
          <p:nvPr>
            <p:ph type="ftr" sz="quarter" idx="3"/>
          </p:nvPr>
        </p:nvSpPr>
        <p:spPr>
          <a:xfrm>
            <a:off x="3492500" y="6425405"/>
            <a:ext cx="28702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6832600" y="6425406"/>
            <a:ext cx="11049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73BCB61-F4C1-D64E-9A43-FC2FF35B0A9B}" type="slidenum">
              <a:rPr lang="en-US" smtClean="0"/>
              <a:pPr/>
              <a:t>‹#›</a:t>
            </a:fld>
            <a:endParaRPr lang="en-US"/>
          </a:p>
        </p:txBody>
      </p:sp>
    </p:spTree>
    <p:extLst>
      <p:ext uri="{BB962C8B-B14F-4D97-AF65-F5344CB8AC3E}">
        <p14:creationId xmlns:p14="http://schemas.microsoft.com/office/powerpoint/2010/main" val="204048885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2" r:id="rId7"/>
    <p:sldLayoutId id="2147483683" r:id="rId8"/>
    <p:sldLayoutId id="2147483684" r:id="rId9"/>
    <p:sldLayoutId id="2147483685" r:id="rId10"/>
    <p:sldLayoutId id="2147483686" r:id="rId11"/>
    <p:sldLayoutId id="2147483687" r:id="rId12"/>
    <p:sldLayoutId id="2147483689" r:id="rId13"/>
  </p:sldLayoutIdLst>
  <p:hf hdr="0" dt="0"/>
  <p:txStyles>
    <p:titleStyle>
      <a:lvl1pPr algn="ctr" defTabSz="457200" rtl="0" eaLnBrk="1" latinLnBrk="0" hangingPunct="1">
        <a:spcBef>
          <a:spcPct val="0"/>
        </a:spcBef>
        <a:buNone/>
        <a:defRPr sz="4400" b="1" kern="1200">
          <a:solidFill>
            <a:schemeClr val="tx1">
              <a:lumMod val="50000"/>
              <a:lumOff val="50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638B3B2-CE43-41BF-B32E-F08794F63D96}" type="slidenum">
              <a:rPr lang="en-US" smtClean="0"/>
              <a:pPr>
                <a:defRPr/>
              </a:pPr>
              <a:t>1</a:t>
            </a:fld>
            <a:endParaRPr lang="en-US" dirty="0"/>
          </a:p>
        </p:txBody>
      </p:sp>
      <p:sp>
        <p:nvSpPr>
          <p:cNvPr id="5" name="Subtitle 1"/>
          <p:cNvSpPr>
            <a:spLocks noGrp="1"/>
          </p:cNvSpPr>
          <p:nvPr>
            <p:ph type="subTitle" idx="1"/>
          </p:nvPr>
        </p:nvSpPr>
        <p:spPr>
          <a:xfrm>
            <a:off x="3137096" y="4397743"/>
            <a:ext cx="6501256" cy="1552891"/>
          </a:xfrm>
        </p:spPr>
        <p:txBody>
          <a:bodyPr anchor="ctr">
            <a:normAutofit/>
          </a:bodyPr>
          <a:lstStyle/>
          <a:p>
            <a:pPr algn="r" eaLnBrk="1" hangingPunct="1"/>
            <a:r>
              <a:rPr lang="en-ZA" sz="2000" b="1" dirty="0">
                <a:solidFill>
                  <a:schemeClr val="tx1">
                    <a:lumMod val="50000"/>
                    <a:lumOff val="50000"/>
                  </a:schemeClr>
                </a:solidFill>
                <a:latin typeface="Arial" panose="020B0604020202020204" pitchFamily="34" charset="0"/>
                <a:cs typeface="Arial" panose="020B0604020202020204" pitchFamily="34" charset="0"/>
              </a:rPr>
              <a:t>SENTECH SHORTWAVE SERVICES:</a:t>
            </a:r>
          </a:p>
          <a:p>
            <a:pPr algn="r" eaLnBrk="1" hangingPunct="1"/>
            <a:endParaRPr lang="en-ZA" sz="1100" dirty="0">
              <a:solidFill>
                <a:schemeClr val="tx1">
                  <a:lumMod val="50000"/>
                  <a:lumOff val="50000"/>
                </a:schemeClr>
              </a:solidFill>
              <a:latin typeface="Arial" panose="020B0604020202020204" pitchFamily="34" charset="0"/>
              <a:cs typeface="Arial" panose="020B0604020202020204" pitchFamily="34" charset="0"/>
            </a:endParaRPr>
          </a:p>
          <a:p>
            <a:pPr algn="r" eaLnBrk="1" hangingPunct="1"/>
            <a:r>
              <a:rPr lang="en-ZA" sz="2000" i="1" dirty="0">
                <a:solidFill>
                  <a:schemeClr val="tx1">
                    <a:lumMod val="50000"/>
                    <a:lumOff val="50000"/>
                  </a:schemeClr>
                </a:solidFill>
                <a:latin typeface="Arial" panose="020B0604020202020204" pitchFamily="34" charset="0"/>
                <a:cs typeface="Arial" panose="020B0604020202020204" pitchFamily="34" charset="0"/>
              </a:rPr>
              <a:t>Communicating with Africa</a:t>
            </a:r>
          </a:p>
          <a:p>
            <a:pPr algn="r" eaLnBrk="1" hangingPunct="1"/>
            <a:endParaRPr lang="en-ZA" sz="1100" dirty="0">
              <a:solidFill>
                <a:schemeClr val="tx1">
                  <a:lumMod val="50000"/>
                  <a:lumOff val="50000"/>
                </a:schemeClr>
              </a:solidFill>
              <a:latin typeface="Arial" panose="020B0604020202020204" pitchFamily="34" charset="0"/>
              <a:cs typeface="Arial" panose="020B0604020202020204" pitchFamily="34" charset="0"/>
            </a:endParaRPr>
          </a:p>
          <a:p>
            <a:pPr algn="r" eaLnBrk="1" hangingPunct="1"/>
            <a:r>
              <a:rPr lang="en-ZA" sz="2000" dirty="0">
                <a:solidFill>
                  <a:schemeClr val="tx1">
                    <a:lumMod val="50000"/>
                    <a:lumOff val="50000"/>
                  </a:schemeClr>
                </a:solidFill>
                <a:latin typeface="Arial" panose="020B0604020202020204" pitchFamily="34" charset="0"/>
                <a:cs typeface="Arial" panose="020B0604020202020204" pitchFamily="34" charset="0"/>
              </a:rPr>
              <a:t>HFCC B15 – </a:t>
            </a:r>
            <a:r>
              <a:rPr lang="en-ZA" sz="2000" dirty="0" smtClean="0">
                <a:solidFill>
                  <a:schemeClr val="tx1">
                    <a:lumMod val="50000"/>
                    <a:lumOff val="50000"/>
                  </a:schemeClr>
                </a:solidFill>
                <a:latin typeface="Arial" panose="020B0604020202020204" pitchFamily="34" charset="0"/>
                <a:cs typeface="Arial" panose="020B0604020202020204" pitchFamily="34" charset="0"/>
              </a:rPr>
              <a:t>Brisbane - August </a:t>
            </a:r>
            <a:r>
              <a:rPr lang="en-ZA" sz="2000" dirty="0">
                <a:solidFill>
                  <a:schemeClr val="tx1">
                    <a:lumMod val="50000"/>
                    <a:lumOff val="50000"/>
                  </a:schemeClr>
                </a:solidFill>
                <a:latin typeface="Arial" panose="020B0604020202020204" pitchFamily="34" charset="0"/>
                <a:cs typeface="Arial" panose="020B0604020202020204" pitchFamily="34" charset="0"/>
              </a:rPr>
              <a:t>2015</a:t>
            </a:r>
          </a:p>
        </p:txBody>
      </p:sp>
    </p:spTree>
    <p:extLst>
      <p:ext uri="{BB962C8B-B14F-4D97-AF65-F5344CB8AC3E}">
        <p14:creationId xmlns:p14="http://schemas.microsoft.com/office/powerpoint/2010/main" val="3553816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254" y="-2024"/>
            <a:ext cx="10689422" cy="1065562"/>
          </a:xfrm>
        </p:spPr>
        <p:txBody>
          <a:bodyPr/>
          <a:lstStyle/>
          <a:p>
            <a:r>
              <a:rPr lang="en-ZA" dirty="0" smtClean="0"/>
              <a:t>INDEX</a:t>
            </a:r>
            <a:endParaRPr lang="en-ZA"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73BCB61-F4C1-D64E-9A43-FC2FF35B0A9B}" type="slidenum">
              <a:rPr lang="en-US" smtClean="0"/>
              <a:t>2</a:t>
            </a:fld>
            <a:endParaRPr lang="en-US"/>
          </a:p>
        </p:txBody>
      </p:sp>
      <p:sp>
        <p:nvSpPr>
          <p:cNvPr id="7" name="Content Placeholder 4"/>
          <p:cNvSpPr>
            <a:spLocks noGrp="1"/>
          </p:cNvSpPr>
          <p:nvPr>
            <p:ph idx="1"/>
          </p:nvPr>
        </p:nvSpPr>
        <p:spPr>
          <a:xfrm>
            <a:off x="705133" y="1331800"/>
            <a:ext cx="4658437" cy="4825344"/>
          </a:xfrm>
        </p:spPr>
        <p:txBody>
          <a:bodyPr>
            <a:noAutofit/>
          </a:bodyPr>
          <a:lstStyle/>
          <a:p>
            <a:r>
              <a:rPr lang="en-US" sz="2400" dirty="0" smtClean="0">
                <a:latin typeface="Arial" panose="020B0604020202020204" pitchFamily="34" charset="0"/>
                <a:cs typeface="Arial" panose="020B0604020202020204" pitchFamily="34" charset="0"/>
              </a:rPr>
              <a:t>Sentech Overview</a:t>
            </a:r>
          </a:p>
          <a:p>
            <a:r>
              <a:rPr lang="en-US" sz="2400" dirty="0" smtClean="0">
                <a:latin typeface="Arial" panose="020B0604020202020204" pitchFamily="34" charset="0"/>
                <a:cs typeface="Arial" panose="020B0604020202020204" pitchFamily="34" charset="0"/>
              </a:rPr>
              <a:t>Industry Outlook</a:t>
            </a:r>
          </a:p>
          <a:p>
            <a:r>
              <a:rPr lang="en-US" sz="2400" dirty="0" smtClean="0">
                <a:latin typeface="Arial" panose="020B0604020202020204" pitchFamily="34" charset="0"/>
                <a:cs typeface="Arial" panose="020B0604020202020204" pitchFamily="34" charset="0"/>
              </a:rPr>
              <a:t>Sentech SW Services</a:t>
            </a:r>
          </a:p>
          <a:p>
            <a:r>
              <a:rPr lang="en-US" sz="2400" dirty="0" smtClean="0">
                <a:latin typeface="Arial" panose="020B0604020202020204" pitchFamily="34" charset="0"/>
                <a:cs typeface="Arial" panose="020B0604020202020204" pitchFamily="34" charset="0"/>
              </a:rPr>
              <a:t>Available Timeslots</a:t>
            </a:r>
          </a:p>
          <a:p>
            <a:r>
              <a:rPr lang="en-US" sz="2400" dirty="0" smtClean="0">
                <a:latin typeface="Arial" panose="020B0604020202020204" pitchFamily="34" charset="0"/>
                <a:cs typeface="Arial" panose="020B0604020202020204" pitchFamily="34" charset="0"/>
              </a:rPr>
              <a:t>FTP</a:t>
            </a:r>
          </a:p>
          <a:p>
            <a:r>
              <a:rPr lang="en-US" sz="2400" dirty="0" smtClean="0">
                <a:latin typeface="Arial" panose="020B0604020202020204" pitchFamily="34" charset="0"/>
                <a:cs typeface="Arial" panose="020B0604020202020204" pitchFamily="34" charset="0"/>
              </a:rPr>
              <a:t>DRM</a:t>
            </a:r>
          </a:p>
          <a:p>
            <a:r>
              <a:rPr lang="en-US" sz="2400" dirty="0" smtClean="0">
                <a:latin typeface="Arial" panose="020B0604020202020204" pitchFamily="34" charset="0"/>
                <a:cs typeface="Arial" panose="020B0604020202020204" pitchFamily="34" charset="0"/>
              </a:rPr>
              <a:t>Digital Radio Trials</a:t>
            </a:r>
          </a:p>
          <a:p>
            <a:r>
              <a:rPr lang="en-US" sz="2400" dirty="0" smtClean="0">
                <a:latin typeface="Arial" panose="020B0604020202020204" pitchFamily="34" charset="0"/>
                <a:cs typeface="Arial" panose="020B0604020202020204" pitchFamily="34" charset="0"/>
              </a:rPr>
              <a:t>SW Market Research</a:t>
            </a:r>
          </a:p>
          <a:p>
            <a:r>
              <a:rPr lang="en-US" sz="2400" dirty="0" smtClean="0">
                <a:latin typeface="Arial" panose="020B0604020202020204" pitchFamily="34" charset="0"/>
                <a:cs typeface="Arial" panose="020B0604020202020204" pitchFamily="34" charset="0"/>
              </a:rPr>
              <a:t>SW Strategy</a:t>
            </a:r>
          </a:p>
          <a:p>
            <a:r>
              <a:rPr lang="en-US" sz="2400" dirty="0" smtClean="0">
                <a:latin typeface="Arial" panose="020B0604020202020204" pitchFamily="34" charset="0"/>
                <a:cs typeface="Arial" panose="020B0604020202020204" pitchFamily="34" charset="0"/>
              </a:rPr>
              <a:t>Hosting HFCC B 17</a:t>
            </a:r>
            <a:endParaRPr lang="en-US" sz="24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6858249" y="1331800"/>
            <a:ext cx="4848664" cy="4825344"/>
          </a:xfrm>
          <a:prstGeom prst="rect">
            <a:avLst/>
          </a:prstGeom>
        </p:spPr>
      </p:pic>
    </p:spTree>
    <p:extLst>
      <p:ext uri="{BB962C8B-B14F-4D97-AF65-F5344CB8AC3E}">
        <p14:creationId xmlns:p14="http://schemas.microsoft.com/office/powerpoint/2010/main" val="378948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73BCB61-F4C1-D64E-9A43-FC2FF35B0A9B}" type="slidenum">
              <a:rPr lang="en-US" smtClean="0"/>
              <a:t>3</a:t>
            </a:fld>
            <a:endParaRPr lang="en-US"/>
          </a:p>
        </p:txBody>
      </p:sp>
      <p:sp>
        <p:nvSpPr>
          <p:cNvPr id="8" name="Title 1"/>
          <p:cNvSpPr>
            <a:spLocks noGrp="1"/>
          </p:cNvSpPr>
          <p:nvPr>
            <p:ph type="title"/>
          </p:nvPr>
        </p:nvSpPr>
        <p:spPr>
          <a:xfrm>
            <a:off x="1501254" y="-2024"/>
            <a:ext cx="10689422" cy="1093845"/>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eaLnBrk="1" hangingPunct="1"/>
            <a:r>
              <a:rPr lang="en-ZA" dirty="0" smtClean="0"/>
              <a:t>SENTECH OVERVIEW</a:t>
            </a:r>
            <a:endParaRPr lang="en-ZA" dirty="0"/>
          </a:p>
        </p:txBody>
      </p:sp>
      <p:sp>
        <p:nvSpPr>
          <p:cNvPr id="11" name="Content Placeholder 2"/>
          <p:cNvSpPr txBox="1">
            <a:spLocks noGrp="1"/>
          </p:cNvSpPr>
          <p:nvPr>
            <p:ph idx="1"/>
          </p:nvPr>
        </p:nvSpPr>
        <p:spPr bwMode="auto">
          <a:xfrm>
            <a:off x="609600" y="1310186"/>
            <a:ext cx="10972800" cy="31526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itchFamily="34" charset="0"/>
              <a:buChar char="●"/>
              <a:defRPr sz="20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Courier New" pitchFamily="49" charset="0"/>
              <a:buChar char="o"/>
              <a:defRPr sz="18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Char char="•"/>
              <a:defRPr sz="16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Courier New" pitchFamily="49" charset="0"/>
              <a:buChar char="o"/>
              <a:defRPr sz="14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itchFamily="34" charset="0"/>
              <a:buChar char="•"/>
              <a:defRPr sz="1200">
                <a:solidFill>
                  <a:schemeClr val="tx1"/>
                </a:solidFill>
                <a:latin typeface="Arial" pitchFamily="34" charset="0"/>
                <a:ea typeface="+mn-ea"/>
                <a:cs typeface="Arial"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gn="just">
              <a:lnSpc>
                <a:spcPct val="150000"/>
              </a:lnSpc>
              <a:buFont typeface="Courier New" pitchFamily="49" charset="0"/>
              <a:buChar char="o"/>
            </a:pPr>
            <a:r>
              <a:rPr lang="en-ZA" sz="1600" kern="0" dirty="0">
                <a:latin typeface="Arial" charset="0"/>
                <a:cs typeface="Arial" charset="0"/>
              </a:rPr>
              <a:t>Sentech is a state-owned company with the South African government as the sole shareholder</a:t>
            </a:r>
          </a:p>
          <a:p>
            <a:pPr algn="just">
              <a:lnSpc>
                <a:spcPct val="150000"/>
              </a:lnSpc>
              <a:buFont typeface="Courier New" pitchFamily="49" charset="0"/>
              <a:buChar char="o"/>
            </a:pPr>
            <a:r>
              <a:rPr lang="en-ZA" sz="1600" kern="0" dirty="0">
                <a:latin typeface="Arial" charset="0"/>
                <a:cs typeface="Arial" charset="0"/>
              </a:rPr>
              <a:t>Our vision is “To be a world-class provider of a sustainable communications network infrastructure and services in Africa” </a:t>
            </a:r>
          </a:p>
          <a:p>
            <a:pPr algn="just">
              <a:lnSpc>
                <a:spcPct val="150000"/>
              </a:lnSpc>
              <a:buFont typeface="Courier New" pitchFamily="49" charset="0"/>
              <a:buChar char="o"/>
            </a:pPr>
            <a:r>
              <a:rPr lang="en-ZA" sz="1600" kern="0" dirty="0">
                <a:latin typeface="Arial" charset="0"/>
                <a:cs typeface="Arial" charset="0"/>
              </a:rPr>
              <a:t>Sentech connects its stakeholders to their world and connects the world to them through a wide range of communication solutions </a:t>
            </a:r>
          </a:p>
          <a:p>
            <a:pPr algn="just">
              <a:lnSpc>
                <a:spcPct val="150000"/>
              </a:lnSpc>
              <a:buFont typeface="Courier New" pitchFamily="49" charset="0"/>
              <a:buChar char="o"/>
            </a:pPr>
            <a:r>
              <a:rPr lang="en-ZA" sz="1600" kern="0" dirty="0">
                <a:latin typeface="Arial" charset="0"/>
                <a:cs typeface="Arial" charset="0"/>
              </a:rPr>
              <a:t>We provide the sounds of radio and the pictures of television, and offer internet connectivity from anywhere, connecting customers to those overseas and providing virtual private networks for businesses on one integrated network </a:t>
            </a:r>
          </a:p>
        </p:txBody>
      </p:sp>
      <p:graphicFrame>
        <p:nvGraphicFramePr>
          <p:cNvPr id="12" name="Diagram 11"/>
          <p:cNvGraphicFramePr>
            <a:graphicFrameLocks/>
          </p:cNvGraphicFramePr>
          <p:nvPr>
            <p:extLst>
              <p:ext uri="{D42A27DB-BD31-4B8C-83A1-F6EECF244321}">
                <p14:modId xmlns:p14="http://schemas.microsoft.com/office/powerpoint/2010/main" val="510261243"/>
              </p:ext>
            </p:extLst>
          </p:nvPr>
        </p:nvGraphicFramePr>
        <p:xfrm>
          <a:off x="750627" y="4095401"/>
          <a:ext cx="9024131"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0291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73BCB61-F4C1-D64E-9A43-FC2FF35B0A9B}" type="slidenum">
              <a:rPr lang="en-US" smtClean="0"/>
              <a:t>4</a:t>
            </a:fld>
            <a:endParaRPr lang="en-US"/>
          </a:p>
        </p:txBody>
      </p:sp>
      <p:sp>
        <p:nvSpPr>
          <p:cNvPr id="9" name="Content Placeholder 3"/>
          <p:cNvSpPr>
            <a:spLocks noGrp="1"/>
          </p:cNvSpPr>
          <p:nvPr>
            <p:ph idx="1"/>
          </p:nvPr>
        </p:nvSpPr>
        <p:spPr>
          <a:xfrm>
            <a:off x="609600" y="1354537"/>
            <a:ext cx="5245290" cy="4525963"/>
          </a:xfrm>
        </p:spPr>
        <p:txBody>
          <a:bodyPr>
            <a:normAutofit lnSpcReduction="10000"/>
          </a:bodyPr>
          <a:lstStyle/>
          <a:p>
            <a:pPr marL="0" indent="0" algn="just">
              <a:lnSpc>
                <a:spcPct val="150000"/>
              </a:lnSpc>
              <a:buNone/>
            </a:pPr>
            <a:r>
              <a:rPr lang="en-ZA" b="1" dirty="0" smtClean="0">
                <a:latin typeface="Arial" charset="0"/>
                <a:cs typeface="Arial" charset="0"/>
              </a:rPr>
              <a:t>SW in Africa</a:t>
            </a:r>
          </a:p>
          <a:p>
            <a:pPr marL="0" indent="0" algn="just">
              <a:buNone/>
            </a:pPr>
            <a:endParaRPr lang="en-ZA" sz="1600" b="1" dirty="0">
              <a:latin typeface="Arial" charset="0"/>
              <a:cs typeface="Arial" charset="0"/>
            </a:endParaRPr>
          </a:p>
          <a:p>
            <a:pPr algn="just">
              <a:lnSpc>
                <a:spcPct val="150000"/>
              </a:lnSpc>
              <a:buFont typeface="Arial" charset="0"/>
              <a:buChar char="●"/>
            </a:pPr>
            <a:r>
              <a:rPr lang="en-ZA" sz="1600" dirty="0">
                <a:latin typeface="Arial" charset="0"/>
                <a:cs typeface="Arial" charset="0"/>
              </a:rPr>
              <a:t>A reported 20 - 30 million SW listeners</a:t>
            </a:r>
          </a:p>
          <a:p>
            <a:pPr algn="just">
              <a:lnSpc>
                <a:spcPct val="150000"/>
              </a:lnSpc>
              <a:buFont typeface="Arial" charset="0"/>
              <a:buChar char="●"/>
            </a:pPr>
            <a:r>
              <a:rPr lang="en-ZA" sz="1600" dirty="0">
                <a:latin typeface="Arial" charset="0"/>
                <a:cs typeface="Arial" charset="0"/>
              </a:rPr>
              <a:t>Works where there is no FM coverage</a:t>
            </a:r>
          </a:p>
          <a:p>
            <a:pPr algn="just">
              <a:lnSpc>
                <a:spcPct val="150000"/>
              </a:lnSpc>
              <a:buFont typeface="Arial" charset="0"/>
              <a:buChar char="●"/>
            </a:pPr>
            <a:r>
              <a:rPr lang="en-ZA" sz="1600" dirty="0">
                <a:latin typeface="Arial" charset="0"/>
                <a:cs typeface="Arial" charset="0"/>
              </a:rPr>
              <a:t>Works where there is no MW coverage</a:t>
            </a:r>
          </a:p>
          <a:p>
            <a:pPr algn="just">
              <a:lnSpc>
                <a:spcPct val="150000"/>
              </a:lnSpc>
              <a:buFont typeface="Arial" charset="0"/>
              <a:buChar char="●"/>
            </a:pPr>
            <a:r>
              <a:rPr lang="en-ZA" sz="1600" dirty="0">
                <a:latin typeface="Arial" charset="0"/>
                <a:cs typeface="Arial" charset="0"/>
              </a:rPr>
              <a:t>Works where there is no TV coverage</a:t>
            </a:r>
          </a:p>
          <a:p>
            <a:pPr algn="just">
              <a:lnSpc>
                <a:spcPct val="150000"/>
              </a:lnSpc>
              <a:buFont typeface="Arial" charset="0"/>
              <a:buChar char="●"/>
            </a:pPr>
            <a:r>
              <a:rPr lang="en-ZA" sz="1600" dirty="0">
                <a:latin typeface="Arial" charset="0"/>
                <a:cs typeface="Arial" charset="0"/>
              </a:rPr>
              <a:t>Works where people don’t have Internet access</a:t>
            </a:r>
          </a:p>
          <a:p>
            <a:pPr algn="just">
              <a:lnSpc>
                <a:spcPct val="150000"/>
              </a:lnSpc>
              <a:buFont typeface="Arial" charset="0"/>
              <a:buChar char="●"/>
            </a:pPr>
            <a:r>
              <a:rPr lang="en-ZA" sz="1600" dirty="0">
                <a:latin typeface="Arial" charset="0"/>
                <a:cs typeface="Arial" charset="0"/>
              </a:rPr>
              <a:t>Works across </a:t>
            </a:r>
            <a:r>
              <a:rPr lang="en-ZA" sz="1600" dirty="0" smtClean="0">
                <a:latin typeface="Arial" charset="0"/>
                <a:cs typeface="Arial" charset="0"/>
              </a:rPr>
              <a:t>country borders</a:t>
            </a:r>
            <a:endParaRPr lang="en-ZA" sz="1600" dirty="0">
              <a:latin typeface="Arial" charset="0"/>
              <a:cs typeface="Arial" charset="0"/>
            </a:endParaRPr>
          </a:p>
          <a:p>
            <a:pPr algn="just">
              <a:lnSpc>
                <a:spcPct val="150000"/>
              </a:lnSpc>
              <a:buFont typeface="Arial" charset="0"/>
              <a:buChar char="●"/>
            </a:pPr>
            <a:r>
              <a:rPr lang="en-ZA" sz="1600" dirty="0">
                <a:latin typeface="Arial" charset="0"/>
                <a:cs typeface="Arial" charset="0"/>
              </a:rPr>
              <a:t>Used to educate, inform, entertain in local </a:t>
            </a:r>
            <a:r>
              <a:rPr lang="en-ZA" sz="1600" dirty="0" smtClean="0">
                <a:latin typeface="Arial" charset="0"/>
                <a:cs typeface="Arial" charset="0"/>
              </a:rPr>
              <a:t>languages</a:t>
            </a:r>
            <a:endParaRPr lang="en-ZA" sz="1600" dirty="0">
              <a:latin typeface="Arial" charset="0"/>
              <a:cs typeface="Arial" charset="0"/>
            </a:endParaRPr>
          </a:p>
          <a:p>
            <a:pPr algn="just">
              <a:lnSpc>
                <a:spcPct val="150000"/>
              </a:lnSpc>
              <a:buFont typeface="Arial" charset="0"/>
              <a:buChar char="●"/>
            </a:pPr>
            <a:r>
              <a:rPr lang="en-ZA" sz="1600" dirty="0">
                <a:latin typeface="Arial" charset="0"/>
                <a:cs typeface="Arial" charset="0"/>
              </a:rPr>
              <a:t>Affordable receivers</a:t>
            </a:r>
            <a:endParaRPr lang="en-ZA" sz="1400" dirty="0">
              <a:latin typeface="Arial" charset="0"/>
              <a:cs typeface="Arial" charset="0"/>
            </a:endParaRPr>
          </a:p>
          <a:p>
            <a:pPr marL="457200" lvl="1" indent="0" algn="just">
              <a:lnSpc>
                <a:spcPct val="150000"/>
              </a:lnSpc>
              <a:buNone/>
            </a:pPr>
            <a:endParaRPr lang="en-ZA" sz="1400" dirty="0">
              <a:latin typeface="Arial" charset="0"/>
              <a:cs typeface="Arial" charset="0"/>
            </a:endParaRPr>
          </a:p>
          <a:p>
            <a:pPr marL="1200150" lvl="3" indent="-342900" algn="just">
              <a:lnSpc>
                <a:spcPct val="150000"/>
              </a:lnSpc>
              <a:buFont typeface="Arial" charset="0"/>
              <a:buChar char="●"/>
            </a:pPr>
            <a:endParaRPr lang="en-ZA" sz="1200" b="1" dirty="0">
              <a:latin typeface="Arial" charset="0"/>
              <a:cs typeface="Arial" charset="0"/>
            </a:endParaRPr>
          </a:p>
          <a:p>
            <a:pPr marL="457200" lvl="1" indent="0" algn="just">
              <a:lnSpc>
                <a:spcPct val="150000"/>
              </a:lnSpc>
              <a:buNone/>
            </a:pPr>
            <a:endParaRPr lang="en-ZA" sz="1200" dirty="0">
              <a:latin typeface="Arial" charset="0"/>
              <a:cs typeface="Arial" charset="0"/>
            </a:endParaRPr>
          </a:p>
        </p:txBody>
      </p:sp>
      <p:sp>
        <p:nvSpPr>
          <p:cNvPr id="10" name="Title 2"/>
          <p:cNvSpPr>
            <a:spLocks noGrp="1"/>
          </p:cNvSpPr>
          <p:nvPr>
            <p:ph type="title"/>
          </p:nvPr>
        </p:nvSpPr>
        <p:spPr>
          <a:xfrm>
            <a:off x="1217876" y="-2024"/>
            <a:ext cx="10972800" cy="1066549"/>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SW IN </a:t>
            </a:r>
            <a:r>
              <a:rPr lang="en-ZA" sz="4400" dirty="0">
                <a:solidFill>
                  <a:schemeClr val="tx1">
                    <a:lumMod val="50000"/>
                    <a:lumOff val="50000"/>
                  </a:schemeClr>
                </a:solidFill>
                <a:latin typeface="+mj-lt"/>
                <a:cs typeface="+mj-cs"/>
              </a:rPr>
              <a:t>AFRICA</a:t>
            </a:r>
            <a:r>
              <a:rPr lang="en-ZA" sz="4400" dirty="0" smtClean="0">
                <a:solidFill>
                  <a:schemeClr val="tx1">
                    <a:lumMod val="50000"/>
                    <a:lumOff val="50000"/>
                  </a:schemeClr>
                </a:solidFill>
                <a:latin typeface="+mj-lt"/>
                <a:cs typeface="+mj-cs"/>
              </a:rPr>
              <a:t>: INDUSTRY OUTLOOK</a:t>
            </a:r>
            <a:endParaRPr lang="en-ZA" sz="4400" dirty="0">
              <a:solidFill>
                <a:schemeClr val="tx1">
                  <a:lumMod val="50000"/>
                  <a:lumOff val="50000"/>
                </a:schemeClr>
              </a:solidFill>
              <a:latin typeface="+mj-lt"/>
              <a:cs typeface="+mj-cs"/>
            </a:endParaRPr>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6649" y="1288603"/>
            <a:ext cx="4497914" cy="479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5929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5</a:t>
            </a:fld>
            <a:endParaRPr lang="en-US" dirty="0">
              <a:ea typeface="ＭＳ Ｐゴシック" pitchFamily="34" charset="-128"/>
            </a:endParaRPr>
          </a:p>
        </p:txBody>
      </p:sp>
      <p:sp>
        <p:nvSpPr>
          <p:cNvPr id="7" name="Title 2"/>
          <p:cNvSpPr txBox="1">
            <a:spLocks/>
          </p:cNvSpPr>
          <p:nvPr/>
        </p:nvSpPr>
        <p:spPr>
          <a:xfrm>
            <a:off x="2180492" y="1"/>
            <a:ext cx="10011508" cy="106585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ctr" defTabSz="457200" rtl="0" eaLnBrk="1" latinLnBrk="0" hangingPunct="1">
              <a:spcBef>
                <a:spcPct val="0"/>
              </a:spcBef>
              <a:buNone/>
              <a:defRPr sz="4400" b="1" kern="1200">
                <a:solidFill>
                  <a:schemeClr val="tx1">
                    <a:lumMod val="50000"/>
                    <a:lumOff val="50000"/>
                  </a:schemeClr>
                </a:solidFill>
                <a:latin typeface="+mj-lt"/>
                <a:ea typeface="+mj-ea"/>
                <a:cs typeface="+mj-cs"/>
              </a:defRPr>
            </a:lvl1pPr>
          </a:lstStyle>
          <a:p>
            <a:r>
              <a:rPr lang="en-ZA" dirty="0" smtClean="0"/>
              <a:t>SW INFRASTRUCTURE</a:t>
            </a:r>
            <a:endParaRPr lang="en-ZA" dirty="0"/>
          </a:p>
        </p:txBody>
      </p:sp>
      <p:sp>
        <p:nvSpPr>
          <p:cNvPr id="8" name="Content Placeholder 3"/>
          <p:cNvSpPr txBox="1">
            <a:spLocks/>
          </p:cNvSpPr>
          <p:nvPr/>
        </p:nvSpPr>
        <p:spPr>
          <a:xfrm>
            <a:off x="6929252" y="1225350"/>
            <a:ext cx="4425687" cy="4972050"/>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50000"/>
              </a:lnSpc>
              <a:buFont typeface="Arial"/>
              <a:buNone/>
            </a:pPr>
            <a:r>
              <a:rPr lang="en-ZA" sz="1600" b="1" dirty="0" smtClean="0">
                <a:latin typeface="Arial" charset="0"/>
                <a:cs typeface="Arial" charset="0"/>
              </a:rPr>
              <a:t>Established</a:t>
            </a:r>
          </a:p>
          <a:p>
            <a:pPr algn="just">
              <a:buFont typeface="Arial" charset="0"/>
              <a:buChar char="●"/>
            </a:pPr>
            <a:r>
              <a:rPr lang="en-ZA" sz="1600" dirty="0" smtClean="0">
                <a:latin typeface="Arial" charset="0"/>
                <a:cs typeface="Arial" charset="0"/>
              </a:rPr>
              <a:t>1964 in Meyerton in Gauteng, South Africa</a:t>
            </a:r>
          </a:p>
          <a:p>
            <a:pPr marL="0" indent="0" algn="just">
              <a:buFont typeface="Arial"/>
              <a:buNone/>
            </a:pPr>
            <a:r>
              <a:rPr lang="en-ZA" sz="1600" dirty="0" smtClean="0">
                <a:latin typeface="Arial" charset="0"/>
                <a:cs typeface="Arial" charset="0"/>
              </a:rPr>
              <a:t>       </a:t>
            </a:r>
            <a:endParaRPr lang="en-ZA" sz="1600" dirty="0" smtClean="0">
              <a:solidFill>
                <a:srgbClr val="FF0000"/>
              </a:solidFill>
            </a:endParaRPr>
          </a:p>
          <a:p>
            <a:pPr marL="0" indent="0">
              <a:buFont typeface="Arial"/>
              <a:buNone/>
            </a:pPr>
            <a:r>
              <a:rPr lang="en-ZA" sz="1600" b="1" dirty="0" smtClean="0"/>
              <a:t>Short Wave Infrastructure</a:t>
            </a:r>
          </a:p>
          <a:p>
            <a:r>
              <a:rPr lang="en-ZA" sz="1600" dirty="0" smtClean="0"/>
              <a:t>11 SW transmitters</a:t>
            </a:r>
          </a:p>
          <a:p>
            <a:pPr lvl="1"/>
            <a:r>
              <a:rPr lang="en-ZA" sz="1600" dirty="0" smtClean="0"/>
              <a:t>7 x 100 kW</a:t>
            </a:r>
          </a:p>
          <a:p>
            <a:pPr lvl="1"/>
            <a:r>
              <a:rPr lang="en-ZA" sz="1600" dirty="0" smtClean="0"/>
              <a:t>4 x 250 kW</a:t>
            </a:r>
          </a:p>
          <a:p>
            <a:r>
              <a:rPr lang="en-ZA" sz="1600" dirty="0" smtClean="0"/>
              <a:t>43 Antennae  </a:t>
            </a:r>
          </a:p>
          <a:p>
            <a:pPr marL="0" indent="0">
              <a:buFont typeface="Arial"/>
              <a:buNone/>
            </a:pPr>
            <a:endParaRPr lang="en-ZA" sz="1600" dirty="0" smtClean="0"/>
          </a:p>
          <a:p>
            <a:r>
              <a:rPr lang="en-ZA" sz="1800" b="1" dirty="0" smtClean="0"/>
              <a:t>Broadcast  Hours</a:t>
            </a:r>
          </a:p>
          <a:p>
            <a:pPr marL="0" indent="0">
              <a:buFont typeface="Arial"/>
              <a:buNone/>
            </a:pPr>
            <a:r>
              <a:rPr lang="en-ZA" sz="1600" dirty="0" smtClean="0"/>
              <a:t>      2 300 hours per month to </a:t>
            </a:r>
          </a:p>
          <a:p>
            <a:pPr marL="400050" lvl="1" indent="0">
              <a:buFont typeface="Arial"/>
              <a:buNone/>
            </a:pPr>
            <a:r>
              <a:rPr lang="en-US" sz="1600" dirty="0" smtClean="0"/>
              <a:t>9 different SW Broadcasters across Africa</a:t>
            </a:r>
          </a:p>
          <a:p>
            <a:endParaRPr lang="en-ZA" sz="1600" dirty="0" smtClean="0"/>
          </a:p>
          <a:p>
            <a:pPr marL="0" indent="0">
              <a:buFont typeface="Arial"/>
              <a:buNone/>
            </a:pPr>
            <a:endParaRPr lang="en-ZA" sz="1400" dirty="0" smtClean="0"/>
          </a:p>
          <a:p>
            <a:pPr marL="0" indent="0">
              <a:buFont typeface="Arial"/>
              <a:buNone/>
            </a:pPr>
            <a:endParaRPr lang="en-US" sz="1400" dirty="0" smtClean="0"/>
          </a:p>
          <a:p>
            <a:pPr marL="0" indent="0">
              <a:buFont typeface="Arial"/>
              <a:buNone/>
            </a:pPr>
            <a:endParaRPr lang="en-US" sz="1400" dirty="0" smtClean="0"/>
          </a:p>
          <a:p>
            <a:pPr marL="0" indent="0">
              <a:buFont typeface="Arial"/>
              <a:buNone/>
            </a:pPr>
            <a:r>
              <a:rPr lang="en-ZA" sz="1400" dirty="0" smtClean="0"/>
              <a:t>  </a:t>
            </a:r>
            <a:endParaRPr lang="en-US" sz="1400" dirty="0" smtClean="0"/>
          </a:p>
          <a:p>
            <a:pPr marL="0" indent="0" algn="just">
              <a:lnSpc>
                <a:spcPct val="150000"/>
              </a:lnSpc>
              <a:buFont typeface="Arial"/>
              <a:buNone/>
            </a:pPr>
            <a:endParaRPr lang="en-ZA" sz="1400" dirty="0" smtClean="0">
              <a:solidFill>
                <a:srgbClr val="800000"/>
              </a:solidFill>
              <a:latin typeface="Arial" charset="0"/>
              <a:cs typeface="Arial" charset="0"/>
            </a:endParaRPr>
          </a:p>
          <a:p>
            <a:pPr algn="just">
              <a:lnSpc>
                <a:spcPct val="150000"/>
              </a:lnSpc>
              <a:buFontTx/>
              <a:buNone/>
            </a:pPr>
            <a:endParaRPr lang="en-ZA" sz="1400" dirty="0">
              <a:latin typeface="Arial" charset="0"/>
              <a:cs typeface="Arial" charset="0"/>
            </a:endParaRPr>
          </a:p>
        </p:txBody>
      </p:sp>
      <p:pic>
        <p:nvPicPr>
          <p:cNvPr id="9" name="Picture 2" descr="C:\Users\hoosens\Pictures\Meyerton Pics\pics for HFCC\Meyer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989" y="1300806"/>
            <a:ext cx="5804848" cy="4848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166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a:xfrm>
            <a:off x="1222916" y="-19451"/>
            <a:ext cx="10972800" cy="1116731"/>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LINKING &amp; TECHNICAL SUPPORT</a:t>
            </a:r>
            <a:endParaRPr lang="en-ZA" sz="4400" dirty="0">
              <a:solidFill>
                <a:schemeClr val="tx1">
                  <a:lumMod val="50000"/>
                  <a:lumOff val="50000"/>
                </a:schemeClr>
              </a:solidFill>
              <a:latin typeface="+mj-lt"/>
              <a:cs typeface="+mj-cs"/>
            </a:endParaRPr>
          </a:p>
        </p:txBody>
      </p:sp>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6</a:t>
            </a:fld>
            <a:endParaRPr lang="en-US" dirty="0">
              <a:ea typeface="ＭＳ Ｐゴシック" pitchFamily="34" charset="-128"/>
            </a:endParaRPr>
          </a:p>
        </p:txBody>
      </p:sp>
      <p:sp>
        <p:nvSpPr>
          <p:cNvPr id="10243" name="Content Placeholder 3"/>
          <p:cNvSpPr>
            <a:spLocks noGrp="1"/>
          </p:cNvSpPr>
          <p:nvPr>
            <p:ph idx="4294967295"/>
          </p:nvPr>
        </p:nvSpPr>
        <p:spPr>
          <a:xfrm>
            <a:off x="0" y="1222375"/>
            <a:ext cx="4500563" cy="4972050"/>
          </a:xfrm>
        </p:spPr>
        <p:txBody>
          <a:bodyPr>
            <a:normAutofit lnSpcReduction="10000"/>
          </a:bodyPr>
          <a:lstStyle/>
          <a:p>
            <a:pPr algn="just">
              <a:lnSpc>
                <a:spcPct val="150000"/>
              </a:lnSpc>
              <a:buFont typeface="Arial" charset="0"/>
              <a:buChar char="●"/>
            </a:pPr>
            <a:r>
              <a:rPr lang="en-ZA" sz="1600" b="1" dirty="0">
                <a:latin typeface="Arial" charset="0"/>
                <a:cs typeface="Arial" charset="0"/>
              </a:rPr>
              <a:t>Linking</a:t>
            </a:r>
          </a:p>
          <a:p>
            <a:pPr lvl="1" algn="just">
              <a:lnSpc>
                <a:spcPct val="150000"/>
              </a:lnSpc>
              <a:buFont typeface="Arial" charset="0"/>
              <a:buChar char="●"/>
            </a:pPr>
            <a:r>
              <a:rPr lang="en-ZA" sz="1600" dirty="0">
                <a:latin typeface="Arial" charset="0"/>
                <a:cs typeface="Arial" charset="0"/>
              </a:rPr>
              <a:t>Satellite (C-band and Ku-band)</a:t>
            </a:r>
          </a:p>
          <a:p>
            <a:pPr lvl="1" algn="just">
              <a:lnSpc>
                <a:spcPct val="150000"/>
              </a:lnSpc>
              <a:buFont typeface="Arial" charset="0"/>
              <a:buChar char="●"/>
            </a:pPr>
            <a:r>
              <a:rPr lang="en-ZA" sz="1600" dirty="0">
                <a:latin typeface="Arial" charset="0"/>
                <a:cs typeface="Arial" charset="0"/>
              </a:rPr>
              <a:t>Digital leased lines</a:t>
            </a:r>
          </a:p>
          <a:p>
            <a:pPr lvl="1" algn="just">
              <a:lnSpc>
                <a:spcPct val="150000"/>
              </a:lnSpc>
              <a:buFont typeface="Arial" charset="0"/>
              <a:buChar char="●"/>
            </a:pPr>
            <a:r>
              <a:rPr lang="en-ZA" sz="1600" dirty="0">
                <a:latin typeface="Arial" charset="0"/>
                <a:cs typeface="Arial" charset="0"/>
              </a:rPr>
              <a:t>Radio microwave links</a:t>
            </a:r>
          </a:p>
          <a:p>
            <a:pPr lvl="1" algn="just">
              <a:lnSpc>
                <a:spcPct val="150000"/>
              </a:lnSpc>
              <a:buFont typeface="Arial" charset="0"/>
              <a:buChar char="●"/>
            </a:pPr>
            <a:r>
              <a:rPr lang="en-ZA" sz="1600" dirty="0">
                <a:latin typeface="Arial" charset="0"/>
                <a:cs typeface="Arial" charset="0"/>
              </a:rPr>
              <a:t>FTP </a:t>
            </a:r>
          </a:p>
          <a:p>
            <a:pPr algn="just">
              <a:lnSpc>
                <a:spcPct val="150000"/>
              </a:lnSpc>
              <a:buFont typeface="Arial" charset="0"/>
              <a:buChar char="●"/>
            </a:pPr>
            <a:r>
              <a:rPr lang="en-ZA" sz="1600" b="1" dirty="0">
                <a:latin typeface="Arial" charset="0"/>
                <a:cs typeface="Arial" charset="0"/>
              </a:rPr>
              <a:t>Technical Support</a:t>
            </a:r>
          </a:p>
          <a:p>
            <a:pPr lvl="1" algn="just">
              <a:lnSpc>
                <a:spcPct val="150000"/>
              </a:lnSpc>
              <a:buFont typeface="Arial" charset="0"/>
              <a:buChar char="●"/>
            </a:pPr>
            <a:r>
              <a:rPr lang="en-ZA" sz="1600" dirty="0">
                <a:latin typeface="Arial" charset="0"/>
                <a:cs typeface="Arial" charset="0"/>
              </a:rPr>
              <a:t>20/7 manned SW station</a:t>
            </a:r>
          </a:p>
          <a:p>
            <a:pPr lvl="1" algn="just">
              <a:lnSpc>
                <a:spcPct val="150000"/>
              </a:lnSpc>
              <a:buFont typeface="Arial" charset="0"/>
              <a:buChar char="●"/>
            </a:pPr>
            <a:r>
              <a:rPr lang="en-ZA" sz="1600" dirty="0">
                <a:latin typeface="Arial" charset="0"/>
                <a:cs typeface="Arial" charset="0"/>
              </a:rPr>
              <a:t>24/7 NOC</a:t>
            </a:r>
          </a:p>
          <a:p>
            <a:pPr lvl="1" algn="just">
              <a:lnSpc>
                <a:spcPct val="150000"/>
              </a:lnSpc>
              <a:buFont typeface="Arial" charset="0"/>
              <a:buChar char="●"/>
            </a:pPr>
            <a:r>
              <a:rPr lang="en-ZA" sz="1600" dirty="0">
                <a:latin typeface="Arial" charset="0"/>
                <a:cs typeface="Arial" charset="0"/>
              </a:rPr>
              <a:t>Toll-free contact number</a:t>
            </a:r>
          </a:p>
          <a:p>
            <a:pPr lvl="1" algn="just">
              <a:lnSpc>
                <a:spcPct val="150000"/>
              </a:lnSpc>
              <a:buFont typeface="Arial" charset="0"/>
              <a:buChar char="●"/>
            </a:pPr>
            <a:r>
              <a:rPr lang="en-ZA" sz="1600" dirty="0">
                <a:latin typeface="Arial" charset="0"/>
                <a:cs typeface="Arial" charset="0"/>
              </a:rPr>
              <a:t>SLA to 3</a:t>
            </a:r>
            <a:r>
              <a:rPr lang="en-ZA" sz="1600" baseline="30000" dirty="0">
                <a:latin typeface="Arial" charset="0"/>
                <a:cs typeface="Arial" charset="0"/>
              </a:rPr>
              <a:t>rd</a:t>
            </a:r>
            <a:r>
              <a:rPr lang="en-ZA" sz="1600" dirty="0">
                <a:latin typeface="Arial" charset="0"/>
                <a:cs typeface="Arial" charset="0"/>
              </a:rPr>
              <a:t> level support</a:t>
            </a:r>
          </a:p>
          <a:p>
            <a:pPr lvl="1" algn="just">
              <a:lnSpc>
                <a:spcPct val="150000"/>
              </a:lnSpc>
              <a:buFont typeface="Arial" charset="0"/>
              <a:buChar char="●"/>
            </a:pPr>
            <a:r>
              <a:rPr lang="en-ZA" sz="1600" dirty="0">
                <a:latin typeface="Arial" charset="0"/>
                <a:cs typeface="Arial" charset="0"/>
              </a:rPr>
              <a:t>+99.5% transmitter availability </a:t>
            </a:r>
          </a:p>
          <a:p>
            <a:pPr lvl="1" algn="just">
              <a:lnSpc>
                <a:spcPct val="150000"/>
              </a:lnSpc>
              <a:buFont typeface="Arial" charset="0"/>
              <a:buChar char="●"/>
            </a:pPr>
            <a:r>
              <a:rPr lang="en-ZA" sz="1600" dirty="0">
                <a:latin typeface="Arial" charset="0"/>
                <a:cs typeface="Arial" charset="0"/>
              </a:rPr>
              <a:t>21 highly trained staff at </a:t>
            </a:r>
            <a:r>
              <a:rPr lang="en-ZA" sz="1600" dirty="0" err="1">
                <a:latin typeface="Arial" charset="0"/>
                <a:cs typeface="Arial" charset="0"/>
              </a:rPr>
              <a:t>Meyerton</a:t>
            </a:r>
            <a:endParaRPr lang="en-ZA" sz="1600" dirty="0">
              <a:latin typeface="Arial" charset="0"/>
              <a:cs typeface="Arial" charset="0"/>
            </a:endParaRPr>
          </a:p>
          <a:p>
            <a:pPr algn="just">
              <a:lnSpc>
                <a:spcPct val="150000"/>
              </a:lnSpc>
              <a:buFont typeface="Arial" charset="0"/>
              <a:buChar char="●"/>
            </a:pPr>
            <a:endParaRPr lang="en-ZA" sz="1400" dirty="0">
              <a:solidFill>
                <a:srgbClr val="800000"/>
              </a:solidFill>
              <a:latin typeface="Arial" charset="0"/>
              <a:cs typeface="Arial" charset="0"/>
            </a:endParaRPr>
          </a:p>
          <a:p>
            <a:pPr algn="just">
              <a:lnSpc>
                <a:spcPct val="150000"/>
              </a:lnSpc>
              <a:buFontTx/>
              <a:buNone/>
            </a:pPr>
            <a:endParaRPr lang="en-ZA" sz="1400" dirty="0">
              <a:latin typeface="Arial" charset="0"/>
              <a:cs typeface="Arial"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6680" y="1355835"/>
            <a:ext cx="4572558" cy="4704277"/>
          </a:xfrm>
          <a:prstGeom prst="rect">
            <a:avLst/>
          </a:prstGeom>
        </p:spPr>
      </p:pic>
    </p:spTree>
    <p:extLst>
      <p:ext uri="{BB962C8B-B14F-4D97-AF65-F5344CB8AC3E}">
        <p14:creationId xmlns:p14="http://schemas.microsoft.com/office/powerpoint/2010/main" val="1019248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7</a:t>
            </a:fld>
            <a:endParaRPr lang="en-US" dirty="0">
              <a:ea typeface="ＭＳ Ｐゴシック" pitchFamily="34" charset="-128"/>
            </a:endParaRPr>
          </a:p>
        </p:txBody>
      </p:sp>
      <p:sp>
        <p:nvSpPr>
          <p:cNvPr id="3" name="Title 2"/>
          <p:cNvSpPr>
            <a:spLocks noGrp="1"/>
          </p:cNvSpPr>
          <p:nvPr>
            <p:ph type="title"/>
          </p:nvPr>
        </p:nvSpPr>
        <p:spPr>
          <a:xfrm>
            <a:off x="2333978" y="1"/>
            <a:ext cx="9852399" cy="1084814"/>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AVAILABLE </a:t>
            </a:r>
            <a:r>
              <a:rPr lang="en-ZA" sz="4400" dirty="0">
                <a:solidFill>
                  <a:schemeClr val="tx1">
                    <a:lumMod val="50000"/>
                    <a:lumOff val="50000"/>
                  </a:schemeClr>
                </a:solidFill>
                <a:latin typeface="+mj-lt"/>
                <a:cs typeface="+mj-cs"/>
              </a:rPr>
              <a:t>TIMESLOTS</a:t>
            </a:r>
          </a:p>
        </p:txBody>
      </p:sp>
      <p:graphicFrame>
        <p:nvGraphicFramePr>
          <p:cNvPr id="4" name="Table 3"/>
          <p:cNvGraphicFramePr>
            <a:graphicFrameLocks noGrp="1"/>
          </p:cNvGraphicFramePr>
          <p:nvPr>
            <p:extLst>
              <p:ext uri="{D42A27DB-BD31-4B8C-83A1-F6EECF244321}">
                <p14:modId xmlns:p14="http://schemas.microsoft.com/office/powerpoint/2010/main" val="1003379574"/>
              </p:ext>
            </p:extLst>
          </p:nvPr>
        </p:nvGraphicFramePr>
        <p:xfrm>
          <a:off x="291583" y="1361968"/>
          <a:ext cx="7708041" cy="3389042"/>
        </p:xfrm>
        <a:graphic>
          <a:graphicData uri="http://schemas.openxmlformats.org/drawingml/2006/table">
            <a:tbl>
              <a:tblPr/>
              <a:tblGrid>
                <a:gridCol w="847481"/>
                <a:gridCol w="1049262"/>
                <a:gridCol w="1240954"/>
                <a:gridCol w="1533537"/>
                <a:gridCol w="3036807"/>
              </a:tblGrid>
              <a:tr h="258311">
                <a:tc gridSpan="5">
                  <a:txBody>
                    <a:bodyPr/>
                    <a:lstStyle/>
                    <a:p>
                      <a:pPr algn="ctr" fontAlgn="b"/>
                      <a:r>
                        <a:rPr lang="en-US" sz="1400" b="1" i="0" u="none" strike="noStrike" dirty="0">
                          <a:solidFill>
                            <a:srgbClr val="000000"/>
                          </a:solidFill>
                          <a:effectLst/>
                          <a:latin typeface="Calibri"/>
                        </a:rPr>
                        <a:t>Transmitter Availability B15 - Meyerton, South Africa</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6649">
                <a:tc gridSpan="5">
                  <a:txBody>
                    <a:bodyPr/>
                    <a:lstStyle/>
                    <a:p>
                      <a:pPr algn="l" fontAlgn="b"/>
                      <a:r>
                        <a:rPr lang="en-US" sz="1100" b="0" i="0" u="none" strike="noStrike" dirty="0">
                          <a:solidFill>
                            <a:srgbClr val="000000"/>
                          </a:solidFill>
                          <a:effectLst/>
                          <a:latin typeface="Calibri"/>
                        </a:rPr>
                        <a:t>Please note that tables below give an overall indication of transmitter availability in Meyerton South Africa</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981">
                <a:tc gridSpan="5">
                  <a:txBody>
                    <a:bodyPr/>
                    <a:lstStyle/>
                    <a:p>
                      <a:pPr algn="l" fontAlgn="b"/>
                      <a:r>
                        <a:rPr lang="en-US" sz="1100" b="0" i="0" u="none" strike="noStrike">
                          <a:solidFill>
                            <a:srgbClr val="000000"/>
                          </a:solidFill>
                          <a:effectLst/>
                          <a:latin typeface="Calibri"/>
                        </a:rPr>
                        <a:t>Available capacity is still dependent on specific transmission requirements.</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981">
                <a:tc>
                  <a:txBody>
                    <a:bodyPr/>
                    <a:lstStyle/>
                    <a:p>
                      <a:pPr algn="l" fontAlgn="b"/>
                      <a:r>
                        <a:rPr lang="en-US" sz="1100" b="1" i="0" u="none" strike="noStrike">
                          <a:solidFill>
                            <a:srgbClr val="000000"/>
                          </a:solidFill>
                          <a:effectLst/>
                          <a:latin typeface="Calibri"/>
                        </a:rPr>
                        <a:t>Start UTC</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effectLst/>
                          <a:latin typeface="Calibri"/>
                        </a:rPr>
                        <a:t>End UTC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effectLst/>
                          <a:latin typeface="Calibri"/>
                        </a:rPr>
                        <a:t>Power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effectLst/>
                          <a:latin typeface="Calibri"/>
                        </a:rPr>
                        <a:t>Transmitters Available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effectLst/>
                          <a:latin typeface="Calibri"/>
                        </a:rPr>
                        <a:t>Target Area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07:30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15:00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19:00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18:00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03:00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15:00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17:00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North, East, West, Central Africa &amp; Middle East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Southern Africa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49">
                <a:tc>
                  <a:txBody>
                    <a:bodyPr/>
                    <a:lstStyle/>
                    <a:p>
                      <a:pPr algn="ctr" fontAlgn="b"/>
                      <a:r>
                        <a:rPr lang="en-US" sz="1100" b="0" i="0" u="none" strike="noStrike">
                          <a:solidFill>
                            <a:srgbClr val="000000"/>
                          </a:solidFill>
                          <a:effectLst/>
                          <a:latin typeface="Calibri"/>
                        </a:rPr>
                        <a:t>08:00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Southern Africa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6981">
                <a:tc>
                  <a:txBody>
                    <a:bodyPr/>
                    <a:lstStyle/>
                    <a:p>
                      <a:pPr algn="ctr" fontAlgn="b"/>
                      <a:r>
                        <a:rPr lang="en-US" sz="1100" b="0" i="0" u="none" strike="noStrike">
                          <a:solidFill>
                            <a:srgbClr val="000000"/>
                          </a:solidFill>
                          <a:effectLst/>
                          <a:latin typeface="Calibri"/>
                        </a:rPr>
                        <a:t>17:30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 kW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Southern Africa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16686" y="5133152"/>
            <a:ext cx="3823051" cy="923330"/>
          </a:xfrm>
          <a:prstGeom prst="rect">
            <a:avLst/>
          </a:prstGeom>
          <a:noFill/>
        </p:spPr>
        <p:txBody>
          <a:bodyPr wrap="square" rtlCol="0">
            <a:spAutoFit/>
          </a:bodyPr>
          <a:lstStyle/>
          <a:p>
            <a:r>
              <a:rPr lang="en-ZA" dirty="0"/>
              <a:t>Sentech contacts</a:t>
            </a:r>
          </a:p>
          <a:p>
            <a:r>
              <a:rPr lang="en-ZA" dirty="0"/>
              <a:t>Sikander Hoosen </a:t>
            </a:r>
            <a:r>
              <a:rPr lang="en-ZA" dirty="0" smtClean="0"/>
              <a:t> +</a:t>
            </a:r>
            <a:r>
              <a:rPr lang="en-ZA" dirty="0"/>
              <a:t>27 72 019 2877</a:t>
            </a:r>
          </a:p>
          <a:p>
            <a:r>
              <a:rPr lang="en-ZA" dirty="0" smtClean="0"/>
              <a:t>Steven Tshehla     +</a:t>
            </a:r>
            <a:r>
              <a:rPr lang="en-ZA" dirty="0"/>
              <a:t>27 </a:t>
            </a:r>
            <a:r>
              <a:rPr lang="en-ZA" dirty="0" smtClean="0"/>
              <a:t>82 261 8381</a:t>
            </a:r>
            <a:endParaRPr lang="en-ZA" dirty="0"/>
          </a:p>
        </p:txBody>
      </p:sp>
      <p:pic>
        <p:nvPicPr>
          <p:cNvPr id="6" name="Picture 5"/>
          <p:cNvPicPr>
            <a:picLocks noChangeAspect="1"/>
          </p:cNvPicPr>
          <p:nvPr/>
        </p:nvPicPr>
        <p:blipFill>
          <a:blip r:embed="rId2"/>
          <a:stretch>
            <a:fillRect/>
          </a:stretch>
        </p:blipFill>
        <p:spPr>
          <a:xfrm>
            <a:off x="9115240" y="2963276"/>
            <a:ext cx="1804572" cy="57307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2446" y="5133152"/>
            <a:ext cx="2095500" cy="5619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9056" y="4149605"/>
            <a:ext cx="1400856" cy="128621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5897" y="5046123"/>
            <a:ext cx="957401" cy="1097387"/>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4334" y="1608992"/>
            <a:ext cx="2438400" cy="904875"/>
          </a:xfrm>
          <a:prstGeom prst="rect">
            <a:avLst/>
          </a:prstGeom>
        </p:spPr>
      </p:pic>
    </p:spTree>
    <p:extLst>
      <p:ext uri="{BB962C8B-B14F-4D97-AF65-F5344CB8AC3E}">
        <p14:creationId xmlns:p14="http://schemas.microsoft.com/office/powerpoint/2010/main" val="147071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8</a:t>
            </a:fld>
            <a:endParaRPr lang="en-US" dirty="0">
              <a:ea typeface="ＭＳ Ｐゴシック" pitchFamily="34" charset="-128"/>
            </a:endParaRPr>
          </a:p>
        </p:txBody>
      </p:sp>
      <p:sp>
        <p:nvSpPr>
          <p:cNvPr id="3" name="Title 2"/>
          <p:cNvSpPr>
            <a:spLocks noGrp="1"/>
          </p:cNvSpPr>
          <p:nvPr>
            <p:ph type="title"/>
          </p:nvPr>
        </p:nvSpPr>
        <p:spPr>
          <a:xfrm>
            <a:off x="1978925" y="-88"/>
            <a:ext cx="10211249" cy="1064613"/>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FTP SERVICES</a:t>
            </a:r>
            <a:endParaRPr lang="en-ZA" sz="4400" dirty="0">
              <a:solidFill>
                <a:schemeClr val="tx1">
                  <a:lumMod val="50000"/>
                  <a:lumOff val="50000"/>
                </a:schemeClr>
              </a:solidFill>
              <a:latin typeface="+mj-lt"/>
              <a:cs typeface="+mj-cs"/>
            </a:endParaRPr>
          </a:p>
        </p:txBody>
      </p:sp>
      <p:sp>
        <p:nvSpPr>
          <p:cNvPr id="4" name="Rectangle 3"/>
          <p:cNvSpPr/>
          <p:nvPr/>
        </p:nvSpPr>
        <p:spPr>
          <a:xfrm>
            <a:off x="134017" y="2101761"/>
            <a:ext cx="7344955" cy="2246769"/>
          </a:xfrm>
          <a:prstGeom prst="rect">
            <a:avLst/>
          </a:prstGeom>
        </p:spPr>
        <p:txBody>
          <a:bodyPr wrap="square">
            <a:spAutoFit/>
          </a:bodyPr>
          <a:lstStyle/>
          <a:p>
            <a:pPr algn="just"/>
            <a:r>
              <a:rPr lang="en-ZA" sz="1400" b="1" dirty="0">
                <a:latin typeface="Arial" panose="020B0604020202020204" pitchFamily="34" charset="0"/>
                <a:ea typeface="Times New Roman" panose="02020603050405020304" pitchFamily="18" charset="0"/>
                <a:cs typeface="Arial" panose="020B0604020202020204" pitchFamily="34" charset="0"/>
              </a:rPr>
              <a:t>Customer Server</a:t>
            </a:r>
          </a:p>
          <a:p>
            <a:pPr marL="285750" indent="-285750">
              <a:buFont typeface="Arial" panose="020B0604020202020204" pitchFamily="34" charset="0"/>
              <a:buChar char="•"/>
            </a:pPr>
            <a:r>
              <a:rPr lang="en-ZA" sz="1400" dirty="0" smtClean="0">
                <a:latin typeface="Arial" panose="020B0604020202020204" pitchFamily="34" charset="0"/>
                <a:cs typeface="Arial" panose="020B0604020202020204" pitchFamily="34" charset="0"/>
              </a:rPr>
              <a:t>Hosting of customer FTP server</a:t>
            </a:r>
            <a:endParaRPr lang="en-ZA"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Sentech will provide:</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Full play-out service via internet (128kbps) &amp; routing </a:t>
            </a:r>
            <a:r>
              <a:rPr lang="en-US" sz="1400" dirty="0" smtClean="0">
                <a:latin typeface="Arial" panose="020B0604020202020204" pitchFamily="34" charset="0"/>
                <a:cs typeface="Arial" panose="020B0604020202020204" pitchFamily="34" charset="0"/>
              </a:rPr>
              <a:t>of </a:t>
            </a:r>
            <a:r>
              <a:rPr lang="en-US" sz="1400" dirty="0" smtClean="0">
                <a:latin typeface="Arial" panose="020B0604020202020204" pitchFamily="34" charset="0"/>
                <a:cs typeface="Arial" panose="020B0604020202020204" pitchFamily="34" charset="0"/>
              </a:rPr>
              <a:t>customer </a:t>
            </a:r>
            <a:r>
              <a:rPr lang="en-US" sz="1400" dirty="0" smtClean="0">
                <a:latin typeface="Arial" panose="020B0604020202020204" pitchFamily="34" charset="0"/>
                <a:cs typeface="Arial" panose="020B0604020202020204" pitchFamily="34" charset="0"/>
              </a:rPr>
              <a:t>feed to </a:t>
            </a:r>
            <a:r>
              <a:rPr lang="en-US" sz="1400" dirty="0" smtClean="0">
                <a:latin typeface="Arial" panose="020B0604020202020204" pitchFamily="34" charset="0"/>
                <a:cs typeface="Arial" panose="020B0604020202020204" pitchFamily="34" charset="0"/>
              </a:rPr>
              <a:t>the </a:t>
            </a:r>
            <a:r>
              <a:rPr lang="en-US" sz="1400" dirty="0" smtClean="0">
                <a:latin typeface="Arial" panose="020B0604020202020204" pitchFamily="34" charset="0"/>
                <a:cs typeface="Arial" panose="020B0604020202020204" pitchFamily="34" charset="0"/>
              </a:rPr>
              <a:t>customer FTP </a:t>
            </a:r>
            <a:r>
              <a:rPr lang="en-US" sz="1400" dirty="0" smtClean="0">
                <a:latin typeface="Arial" panose="020B0604020202020204" pitchFamily="34" charset="0"/>
                <a:cs typeface="Arial" panose="020B0604020202020204" pitchFamily="34" charset="0"/>
              </a:rPr>
              <a:t>server</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Manual </a:t>
            </a:r>
            <a:r>
              <a:rPr lang="en-US" sz="1400" dirty="0" smtClean="0">
                <a:latin typeface="Arial" panose="020B0604020202020204" pitchFamily="34" charset="0"/>
                <a:cs typeface="Arial" panose="020B0604020202020204" pitchFamily="34" charset="0"/>
              </a:rPr>
              <a:t>and automated audio switching  in line with </a:t>
            </a:r>
            <a:r>
              <a:rPr lang="en-US" sz="1400" dirty="0" smtClean="0">
                <a:latin typeface="Arial" panose="020B0604020202020204" pitchFamily="34" charset="0"/>
                <a:cs typeface="Arial" panose="020B0604020202020204" pitchFamily="34" charset="0"/>
              </a:rPr>
              <a:t>the customer broadcast schedule</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Infrastructure for hosting </a:t>
            </a:r>
            <a:r>
              <a:rPr lang="en-US" sz="1400" dirty="0">
                <a:latin typeface="Arial" panose="020B0604020202020204" pitchFamily="34" charset="0"/>
                <a:cs typeface="Arial" panose="020B0604020202020204" pitchFamily="34" charset="0"/>
              </a:rPr>
              <a:t>of the customer FTP </a:t>
            </a:r>
            <a:r>
              <a:rPr lang="en-US" sz="1400" dirty="0" smtClean="0">
                <a:latin typeface="Arial" panose="020B0604020202020204" pitchFamily="34" charset="0"/>
                <a:cs typeface="Arial" panose="020B0604020202020204" pitchFamily="34" charset="0"/>
              </a:rPr>
              <a:t>server at </a:t>
            </a:r>
            <a:r>
              <a:rPr lang="en-US" sz="1400" dirty="0" err="1" smtClean="0">
                <a:latin typeface="Arial" panose="020B0604020202020204" pitchFamily="34" charset="0"/>
                <a:cs typeface="Arial" panose="020B0604020202020204" pitchFamily="34" charset="0"/>
              </a:rPr>
              <a:t>Meyerton</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Monitoring and 1</a:t>
            </a:r>
            <a:r>
              <a:rPr lang="en-US" sz="1400" baseline="30000" dirty="0" smtClean="0">
                <a:latin typeface="Arial" panose="020B0604020202020204" pitchFamily="34" charset="0"/>
                <a:cs typeface="Arial" panose="020B0604020202020204" pitchFamily="34" charset="0"/>
              </a:rPr>
              <a:t>st</a:t>
            </a:r>
            <a:r>
              <a:rPr lang="en-US" sz="1400" dirty="0" smtClean="0">
                <a:latin typeface="Arial" panose="020B0604020202020204" pitchFamily="34" charset="0"/>
                <a:cs typeface="Arial" panose="020B0604020202020204" pitchFamily="34" charset="0"/>
              </a:rPr>
              <a:t>-line maintenance </a:t>
            </a:r>
            <a:r>
              <a:rPr lang="en-US" sz="1400" dirty="0" smtClean="0">
                <a:latin typeface="Arial" panose="020B0604020202020204" pitchFamily="34" charset="0"/>
                <a:cs typeface="Arial" panose="020B0604020202020204" pitchFamily="34" charset="0"/>
              </a:rPr>
              <a:t>of </a:t>
            </a:r>
            <a:r>
              <a:rPr lang="en-US" sz="1400" dirty="0">
                <a:latin typeface="Arial" panose="020B0604020202020204" pitchFamily="34" charset="0"/>
                <a:cs typeface="Arial" panose="020B0604020202020204" pitchFamily="34" charset="0"/>
              </a:rPr>
              <a:t>the customer server</a:t>
            </a:r>
            <a:endParaRPr lang="en-ZA"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customer will be charged for equipment hosting </a:t>
            </a:r>
            <a:r>
              <a:rPr lang="en-GB" sz="1400" dirty="0" smtClean="0">
                <a:latin typeface="Arial" panose="020B0604020202020204" pitchFamily="34" charset="0"/>
                <a:cs typeface="Arial" panose="020B0604020202020204" pitchFamily="34" charset="0"/>
              </a:rPr>
              <a:t>only </a:t>
            </a:r>
            <a:r>
              <a:rPr lang="en-GB" sz="1400" dirty="0">
                <a:latin typeface="Arial" panose="020B0604020202020204" pitchFamily="34" charset="0"/>
                <a:cs typeface="Arial" panose="020B0604020202020204" pitchFamily="34" charset="0"/>
              </a:rPr>
              <a:t>(includes 1</a:t>
            </a:r>
            <a:r>
              <a:rPr lang="en-GB" sz="1400" baseline="30000" dirty="0">
                <a:latin typeface="Arial" panose="020B0604020202020204" pitchFamily="34" charset="0"/>
                <a:cs typeface="Arial" panose="020B0604020202020204" pitchFamily="34" charset="0"/>
              </a:rPr>
              <a:t>st</a:t>
            </a:r>
            <a:r>
              <a:rPr lang="en-GB" sz="1400" dirty="0">
                <a:latin typeface="Arial" panose="020B0604020202020204" pitchFamily="34" charset="0"/>
                <a:cs typeface="Arial" panose="020B0604020202020204" pitchFamily="34" charset="0"/>
              </a:rPr>
              <a:t> line support) and the associated Internet and linking costs </a:t>
            </a:r>
            <a:endParaRPr lang="en-ZA" sz="1400" dirty="0">
              <a:latin typeface="Arial" panose="020B0604020202020204" pitchFamily="34" charset="0"/>
              <a:cs typeface="Arial" panose="020B0604020202020204" pitchFamily="34" charset="0"/>
            </a:endParaRPr>
          </a:p>
        </p:txBody>
      </p:sp>
      <p:sp>
        <p:nvSpPr>
          <p:cNvPr id="5" name="Rectangle 4"/>
          <p:cNvSpPr/>
          <p:nvPr/>
        </p:nvSpPr>
        <p:spPr>
          <a:xfrm>
            <a:off x="134017" y="4312198"/>
            <a:ext cx="7385900" cy="1815882"/>
          </a:xfrm>
          <a:prstGeom prst="rect">
            <a:avLst/>
          </a:prstGeom>
        </p:spPr>
        <p:txBody>
          <a:bodyPr wrap="square">
            <a:spAutoFit/>
          </a:bodyPr>
          <a:lstStyle/>
          <a:p>
            <a:r>
              <a:rPr lang="en-GB" sz="1400" b="1" dirty="0">
                <a:latin typeface="Arial" panose="020B0604020202020204" pitchFamily="34" charset="0"/>
                <a:cs typeface="Arial" panose="020B0604020202020204" pitchFamily="34" charset="0"/>
              </a:rPr>
              <a:t>Sentech Server </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Sentech owned Play-out </a:t>
            </a:r>
            <a:r>
              <a:rPr lang="en-GB" sz="1400" dirty="0" smtClean="0">
                <a:latin typeface="Arial" panose="020B0604020202020204" pitchFamily="34" charset="0"/>
                <a:cs typeface="Arial" panose="020B0604020202020204" pitchFamily="34" charset="0"/>
              </a:rPr>
              <a:t>solution, including FTP server</a:t>
            </a:r>
            <a:endParaRPr lang="en-ZA"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Sentech will provide:</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Full play-out service via internet (128kbps) including  FTP URL for customer upload </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ZA" sz="1400" dirty="0" smtClean="0">
                <a:latin typeface="Arial" panose="020B0604020202020204" pitchFamily="34" charset="0"/>
                <a:cs typeface="Arial" panose="020B0604020202020204" pitchFamily="34" charset="0"/>
              </a:rPr>
              <a:t>Manual </a:t>
            </a:r>
            <a:r>
              <a:rPr lang="en-ZA" sz="1400" dirty="0">
                <a:latin typeface="Arial" panose="020B0604020202020204" pitchFamily="34" charset="0"/>
                <a:cs typeface="Arial" panose="020B0604020202020204" pitchFamily="34" charset="0"/>
              </a:rPr>
              <a:t>and automated audio switching  in line with </a:t>
            </a:r>
            <a:r>
              <a:rPr lang="en-ZA" sz="1400" dirty="0" smtClean="0">
                <a:latin typeface="Arial" panose="020B0604020202020204" pitchFamily="34" charset="0"/>
                <a:cs typeface="Arial" panose="020B0604020202020204" pitchFamily="34" charset="0"/>
              </a:rPr>
              <a:t>the customer broadcast schedule</a:t>
            </a:r>
            <a:endParaRPr lang="en-ZA"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Full 24/7 network and </a:t>
            </a:r>
            <a:r>
              <a:rPr lang="en-US" sz="1400" dirty="0" smtClean="0">
                <a:latin typeface="Arial" panose="020B0604020202020204" pitchFamily="34" charset="0"/>
                <a:cs typeface="Arial" panose="020B0604020202020204" pitchFamily="34" charset="0"/>
              </a:rPr>
              <a:t>server </a:t>
            </a:r>
            <a:r>
              <a:rPr lang="en-US" sz="1400" dirty="0" smtClean="0">
                <a:latin typeface="Arial" panose="020B0604020202020204" pitchFamily="34" charset="0"/>
                <a:cs typeface="Arial" panose="020B0604020202020204" pitchFamily="34" charset="0"/>
              </a:rPr>
              <a:t>monitoring and support</a:t>
            </a:r>
            <a:endParaRPr lang="en-ZA"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customer will be </a:t>
            </a:r>
            <a:r>
              <a:rPr lang="en-GB" sz="1400" dirty="0" smtClean="0">
                <a:latin typeface="Arial" panose="020B0604020202020204" pitchFamily="34" charset="0"/>
                <a:cs typeface="Arial" panose="020B0604020202020204" pitchFamily="34" charset="0"/>
              </a:rPr>
              <a:t>charged </a:t>
            </a:r>
            <a:r>
              <a:rPr lang="en-GB" sz="1400" dirty="0">
                <a:latin typeface="Arial" panose="020B0604020202020204" pitchFamily="34" charset="0"/>
                <a:cs typeface="Arial" panose="020B0604020202020204" pitchFamily="34" charset="0"/>
              </a:rPr>
              <a:t>for the full use of the Sentech </a:t>
            </a:r>
            <a:r>
              <a:rPr lang="en-GB" sz="1400" dirty="0" smtClean="0">
                <a:latin typeface="Arial" panose="020B0604020202020204" pitchFamily="34" charset="0"/>
                <a:cs typeface="Arial" panose="020B0604020202020204" pitchFamily="34" charset="0"/>
              </a:rPr>
              <a:t>Play-out service and </a:t>
            </a:r>
            <a:r>
              <a:rPr lang="en-GB" sz="1400" dirty="0">
                <a:latin typeface="Arial" panose="020B0604020202020204" pitchFamily="34" charset="0"/>
                <a:cs typeface="Arial" panose="020B0604020202020204" pitchFamily="34" charset="0"/>
              </a:rPr>
              <a:t>associated Internet and linking costs </a:t>
            </a:r>
            <a:endParaRPr lang="en-ZA" sz="1400" dirty="0">
              <a:latin typeface="Arial" panose="020B0604020202020204" pitchFamily="34" charset="0"/>
              <a:cs typeface="Arial" panose="020B0604020202020204" pitchFamily="34" charset="0"/>
            </a:endParaRPr>
          </a:p>
        </p:txBody>
      </p:sp>
      <p:pic>
        <p:nvPicPr>
          <p:cNvPr id="6" name="Picture 2" descr="C:\Users\olivera\Dropbox\SW Pictures\SENTECH library_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1184" y="1282890"/>
            <a:ext cx="3920295" cy="48878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4017" y="1276074"/>
            <a:ext cx="7385900" cy="954107"/>
          </a:xfrm>
          <a:prstGeom prst="rect">
            <a:avLst/>
          </a:prstGeom>
          <a:noFill/>
        </p:spPr>
        <p:txBody>
          <a:bodyPr wrap="square" rtlCol="0">
            <a:spAutoFit/>
          </a:bodyPr>
          <a:lstStyle/>
          <a:p>
            <a:r>
              <a:rPr lang="en-ZA" sz="1400" b="1" dirty="0" smtClean="0">
                <a:latin typeface="Arial" panose="020B0604020202020204" pitchFamily="34" charset="0"/>
                <a:cs typeface="Arial" panose="020B0604020202020204" pitchFamily="34" charset="0"/>
              </a:rPr>
              <a:t>FTP</a:t>
            </a:r>
            <a:r>
              <a:rPr lang="en-ZA" sz="1400" dirty="0" smtClean="0">
                <a:latin typeface="Arial" panose="020B0604020202020204" pitchFamily="34" charset="0"/>
                <a:cs typeface="Arial" panose="020B0604020202020204" pitchFamily="34" charset="0"/>
              </a:rPr>
              <a:t> can serve as a quick and inexpensive way of down-loading recorded audio onto a server from where it can be scheduled for play-out on the appropriate transmitter at the appropriate time. It can also act as backup for improved network connectivity when a live feed fails   </a:t>
            </a:r>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828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9</a:t>
            </a:fld>
            <a:endParaRPr lang="en-US" dirty="0">
              <a:ea typeface="ＭＳ Ｐゴシック" pitchFamily="34" charset="-128"/>
            </a:endParaRPr>
          </a:p>
        </p:txBody>
      </p:sp>
      <p:sp>
        <p:nvSpPr>
          <p:cNvPr id="3" name="Title 2"/>
          <p:cNvSpPr>
            <a:spLocks noGrp="1"/>
          </p:cNvSpPr>
          <p:nvPr>
            <p:ph type="title"/>
          </p:nvPr>
        </p:nvSpPr>
        <p:spPr>
          <a:xfrm>
            <a:off x="2405575" y="991"/>
            <a:ext cx="9786425" cy="1077181"/>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a:solidFill>
                  <a:schemeClr val="tx1">
                    <a:lumMod val="50000"/>
                    <a:lumOff val="50000"/>
                  </a:schemeClr>
                </a:solidFill>
                <a:latin typeface="+mj-lt"/>
                <a:cs typeface="+mj-cs"/>
              </a:rPr>
              <a:t>SW DRM</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4464" y="1310616"/>
            <a:ext cx="5148064" cy="484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3"/>
          <p:cNvSpPr txBox="1">
            <a:spLocks/>
          </p:cNvSpPr>
          <p:nvPr/>
        </p:nvSpPr>
        <p:spPr>
          <a:xfrm>
            <a:off x="145573" y="1242376"/>
            <a:ext cx="6159693" cy="4842442"/>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ZA" sz="1700" b="1" dirty="0" smtClean="0"/>
              <a:t>Benefits of SW DRM</a:t>
            </a:r>
          </a:p>
          <a:p>
            <a:pPr marL="0" indent="0">
              <a:buFont typeface="Arial"/>
              <a:buNone/>
            </a:pPr>
            <a:endParaRPr lang="en-ZA" sz="1700" dirty="0" smtClean="0"/>
          </a:p>
          <a:p>
            <a:r>
              <a:rPr lang="en-ZA" sz="1700" dirty="0" smtClean="0"/>
              <a:t>superior sound quality compared with a SW analogue broadcast</a:t>
            </a:r>
          </a:p>
          <a:p>
            <a:r>
              <a:rPr lang="en-ZA" sz="1700" dirty="0" smtClean="0"/>
              <a:t>reception of short video clips, slide shows and pictures over a SW transmission medium</a:t>
            </a:r>
          </a:p>
          <a:p>
            <a:r>
              <a:rPr lang="en-ZA" sz="1700" dirty="0" smtClean="0"/>
              <a:t>the use of scrolling text over a SW transmission medium</a:t>
            </a:r>
          </a:p>
          <a:p>
            <a:r>
              <a:rPr lang="en-ZA" sz="1700" dirty="0" smtClean="0"/>
              <a:t>special DRM features, such as the emergency broadcast</a:t>
            </a:r>
          </a:p>
          <a:p>
            <a:r>
              <a:rPr lang="en-ZA" sz="1700" dirty="0" smtClean="0"/>
              <a:t>listener ease of use (no manual tuning required) </a:t>
            </a:r>
            <a:endParaRPr lang="en-ZA" sz="1700" dirty="0" smtClean="0">
              <a:latin typeface="Arial" charset="0"/>
              <a:cs typeface="Arial" charset="0"/>
            </a:endParaRPr>
          </a:p>
          <a:p>
            <a:r>
              <a:rPr lang="en-ZA" sz="1700" dirty="0" smtClean="0"/>
              <a:t>two DRM services may be provided on one SW frequency</a:t>
            </a:r>
          </a:p>
          <a:p>
            <a:r>
              <a:rPr lang="en-ZA" sz="1700" dirty="0" smtClean="0"/>
              <a:t>for the same area of coverage, DRM transmission requires a far lower transmitter power than analogue SW</a:t>
            </a:r>
          </a:p>
          <a:p>
            <a:r>
              <a:rPr lang="en-ZA" sz="1700" dirty="0" smtClean="0"/>
              <a:t>for the same coverage area, DRM transmission is more cost-effective than analogue transmission due to lower energy costs</a:t>
            </a:r>
          </a:p>
          <a:p>
            <a:r>
              <a:rPr lang="en-ZA" sz="1700" dirty="0" smtClean="0"/>
              <a:t>suitable for use as a long-distance linking service</a:t>
            </a:r>
            <a:endParaRPr lang="en-ZA" sz="1700" dirty="0"/>
          </a:p>
        </p:txBody>
      </p:sp>
    </p:spTree>
    <p:extLst>
      <p:ext uri="{BB962C8B-B14F-4D97-AF65-F5344CB8AC3E}">
        <p14:creationId xmlns:p14="http://schemas.microsoft.com/office/powerpoint/2010/main" val="3166150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10</a:t>
            </a:fld>
            <a:endParaRPr lang="en-US" dirty="0">
              <a:ea typeface="ＭＳ Ｐゴシック" pitchFamily="34" charset="-128"/>
            </a:endParaRPr>
          </a:p>
        </p:txBody>
      </p:sp>
      <p:sp>
        <p:nvSpPr>
          <p:cNvPr id="3" name="Title 2"/>
          <p:cNvSpPr>
            <a:spLocks noGrp="1"/>
          </p:cNvSpPr>
          <p:nvPr>
            <p:ph type="title"/>
          </p:nvPr>
        </p:nvSpPr>
        <p:spPr>
          <a:xfrm>
            <a:off x="2321169" y="-1"/>
            <a:ext cx="9870831" cy="1091821"/>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DIGITAL RADIO TRIALS</a:t>
            </a:r>
            <a:endParaRPr lang="en-ZA" sz="4400" dirty="0">
              <a:solidFill>
                <a:schemeClr val="tx1">
                  <a:lumMod val="50000"/>
                  <a:lumOff val="50000"/>
                </a:schemeClr>
              </a:solidFill>
              <a:latin typeface="+mj-lt"/>
              <a:cs typeface="+mj-cs"/>
            </a:endParaRPr>
          </a:p>
        </p:txBody>
      </p:sp>
      <p:sp>
        <p:nvSpPr>
          <p:cNvPr id="5" name="Content Placeholder 3"/>
          <p:cNvSpPr txBox="1">
            <a:spLocks/>
          </p:cNvSpPr>
          <p:nvPr/>
        </p:nvSpPr>
        <p:spPr>
          <a:xfrm>
            <a:off x="178856" y="1241945"/>
            <a:ext cx="5778787" cy="277049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pitchFamily="34" charset="0"/>
              <a:buChar char="●"/>
              <a:defRPr sz="2000" kern="1200">
                <a:solidFill>
                  <a:schemeClr val="tx1">
                    <a:lumMod val="50000"/>
                    <a:lumOff val="50000"/>
                  </a:schemeClr>
                </a:solidFill>
                <a:latin typeface="Arial" pitchFamily="34" charset="0"/>
                <a:ea typeface="+mn-ea"/>
                <a:cs typeface="Arial" pitchFamily="34" charset="0"/>
              </a:defRPr>
            </a:lvl1pPr>
            <a:lvl2pPr marL="742950" indent="-285750" algn="l" defTabSz="457200" rtl="0" eaLnBrk="1" latinLnBrk="0" hangingPunct="1">
              <a:spcBef>
                <a:spcPct val="20000"/>
              </a:spcBef>
              <a:buFont typeface="Courier New" pitchFamily="49" charset="0"/>
              <a:buChar char="o"/>
              <a:defRPr sz="1800" kern="1200">
                <a:solidFill>
                  <a:schemeClr val="tx1">
                    <a:lumMod val="50000"/>
                    <a:lumOff val="50000"/>
                  </a:schemeClr>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600" kern="1200">
                <a:solidFill>
                  <a:schemeClr val="tx1">
                    <a:lumMod val="50000"/>
                    <a:lumOff val="50000"/>
                  </a:schemeClr>
                </a:solidFill>
                <a:latin typeface="Arial" pitchFamily="34" charset="0"/>
                <a:ea typeface="+mn-ea"/>
                <a:cs typeface="Arial" pitchFamily="34" charset="0"/>
              </a:defRPr>
            </a:lvl3pPr>
            <a:lvl4pPr marL="1600200" indent="-228600" algn="l" defTabSz="457200" rtl="0" eaLnBrk="1" latinLnBrk="0" hangingPunct="1">
              <a:spcBef>
                <a:spcPct val="20000"/>
              </a:spcBef>
              <a:buFont typeface="Courier New" pitchFamily="49" charset="0"/>
              <a:buChar char="o"/>
              <a:defRPr sz="1400" kern="1200">
                <a:solidFill>
                  <a:schemeClr val="tx1">
                    <a:lumMod val="50000"/>
                    <a:lumOff val="50000"/>
                  </a:schemeClr>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pitchFamily="34" charset="0"/>
              <a:buChar char="•"/>
              <a:defRPr sz="1200" kern="1200">
                <a:solidFill>
                  <a:schemeClr val="tx1">
                    <a:lumMod val="50000"/>
                    <a:lumOff val="50000"/>
                  </a:schemeClr>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Tx/>
              <a:buNone/>
            </a:pPr>
            <a:r>
              <a:rPr lang="en-ZA" b="1" dirty="0">
                <a:latin typeface="Arial" charset="0"/>
                <a:cs typeface="Arial" charset="0"/>
              </a:rPr>
              <a:t>MW DRM</a:t>
            </a:r>
          </a:p>
          <a:p>
            <a:pPr algn="just"/>
            <a:r>
              <a:rPr lang="en-ZA" dirty="0">
                <a:latin typeface="Arial" charset="0"/>
                <a:cs typeface="Arial" charset="0"/>
              </a:rPr>
              <a:t>Trial </a:t>
            </a:r>
            <a:r>
              <a:rPr lang="en-ZA" dirty="0" smtClean="0">
                <a:latin typeface="Arial" charset="0"/>
                <a:cs typeface="Arial" charset="0"/>
              </a:rPr>
              <a:t>being conducted </a:t>
            </a:r>
            <a:r>
              <a:rPr lang="en-ZA" dirty="0">
                <a:latin typeface="Arial" charset="0"/>
                <a:cs typeface="Arial" charset="0"/>
              </a:rPr>
              <a:t>with Radio Pulpit</a:t>
            </a:r>
          </a:p>
          <a:p>
            <a:pPr algn="just"/>
            <a:r>
              <a:rPr lang="en-ZA" dirty="0" smtClean="0">
                <a:latin typeface="Arial" charset="0"/>
                <a:cs typeface="Arial" charset="0"/>
              </a:rPr>
              <a:t>Sentech sponsors low-profile professional antenna and part of operational costs</a:t>
            </a:r>
          </a:p>
          <a:p>
            <a:pPr algn="just"/>
            <a:r>
              <a:rPr lang="en-ZA" dirty="0" smtClean="0">
                <a:latin typeface="Arial" charset="0"/>
                <a:cs typeface="Arial" charset="0"/>
              </a:rPr>
              <a:t>10 </a:t>
            </a:r>
            <a:r>
              <a:rPr lang="en-ZA" dirty="0">
                <a:latin typeface="Arial" charset="0"/>
                <a:cs typeface="Arial" charset="0"/>
              </a:rPr>
              <a:t>kW </a:t>
            </a:r>
            <a:r>
              <a:rPr lang="en-ZA" dirty="0" smtClean="0">
                <a:latin typeface="Arial" charset="0"/>
                <a:cs typeface="Arial" charset="0"/>
              </a:rPr>
              <a:t>transmitter with 2 </a:t>
            </a:r>
            <a:r>
              <a:rPr lang="en-ZA" dirty="0">
                <a:latin typeface="Arial" charset="0"/>
                <a:cs typeface="Arial" charset="0"/>
              </a:rPr>
              <a:t>audio services with data</a:t>
            </a:r>
          </a:p>
          <a:p>
            <a:pPr algn="just"/>
            <a:r>
              <a:rPr lang="en-ZA" dirty="0" smtClean="0">
                <a:latin typeface="Arial" charset="0"/>
                <a:cs typeface="Arial" charset="0"/>
              </a:rPr>
              <a:t>Locally manufactured and USA manufactured antennas</a:t>
            </a:r>
          </a:p>
        </p:txBody>
      </p:sp>
      <p:sp>
        <p:nvSpPr>
          <p:cNvPr id="6" name="Content Placeholder 3"/>
          <p:cNvSpPr txBox="1">
            <a:spLocks/>
          </p:cNvSpPr>
          <p:nvPr/>
        </p:nvSpPr>
        <p:spPr>
          <a:xfrm>
            <a:off x="6284758" y="1296537"/>
            <a:ext cx="5778787" cy="2947917"/>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a:buNone/>
            </a:pPr>
            <a:r>
              <a:rPr lang="en-ZA" sz="1800" b="1" dirty="0" smtClean="0">
                <a:latin typeface="Arial" charset="0"/>
                <a:cs typeface="Arial" charset="0"/>
              </a:rPr>
              <a:t>SW DRM</a:t>
            </a:r>
            <a:endParaRPr lang="en-ZA" sz="1800" dirty="0" smtClean="0">
              <a:latin typeface="Arial" charset="0"/>
              <a:cs typeface="Arial" charset="0"/>
            </a:endParaRPr>
          </a:p>
          <a:p>
            <a:pPr algn="just"/>
            <a:r>
              <a:rPr lang="en-ZA" sz="1800" dirty="0" smtClean="0">
                <a:latin typeface="Arial" charset="0"/>
                <a:cs typeface="Arial" charset="0"/>
              </a:rPr>
              <a:t>Trials </a:t>
            </a:r>
            <a:r>
              <a:rPr lang="en-ZA" sz="1800" dirty="0" smtClean="0">
                <a:latin typeface="Arial" charset="0"/>
                <a:cs typeface="Arial" charset="0"/>
              </a:rPr>
              <a:t>will be conducted </a:t>
            </a:r>
            <a:r>
              <a:rPr lang="en-ZA" sz="1800" dirty="0" smtClean="0">
                <a:latin typeface="Arial" charset="0"/>
                <a:cs typeface="Arial" charset="0"/>
              </a:rPr>
              <a:t>with Channel </a:t>
            </a:r>
            <a:r>
              <a:rPr lang="en-ZA" sz="1800" dirty="0" smtClean="0">
                <a:latin typeface="Arial" charset="0"/>
                <a:cs typeface="Arial" charset="0"/>
              </a:rPr>
              <a:t>Africa</a:t>
            </a:r>
          </a:p>
          <a:p>
            <a:pPr algn="just"/>
            <a:r>
              <a:rPr lang="en-ZA" sz="1800" dirty="0" smtClean="0">
                <a:latin typeface="Arial" charset="0"/>
                <a:cs typeface="Arial" charset="0"/>
              </a:rPr>
              <a:t>Sentech will sponsor </a:t>
            </a:r>
            <a:r>
              <a:rPr lang="en-ZA" sz="1800" dirty="0">
                <a:latin typeface="Arial" charset="0"/>
                <a:cs typeface="Arial" charset="0"/>
              </a:rPr>
              <a:t>infrastructure and operational costs</a:t>
            </a:r>
          </a:p>
          <a:p>
            <a:pPr algn="just"/>
            <a:r>
              <a:rPr lang="en-ZA" sz="1800" dirty="0" smtClean="0">
                <a:latin typeface="Arial" charset="0"/>
                <a:cs typeface="Arial" charset="0"/>
              </a:rPr>
              <a:t>Local </a:t>
            </a:r>
            <a:r>
              <a:rPr lang="en-ZA" sz="1800" dirty="0" smtClean="0">
                <a:latin typeface="Arial" charset="0"/>
                <a:cs typeface="Arial" charset="0"/>
              </a:rPr>
              <a:t>trial SA only using NVI antenna with single audio service with data</a:t>
            </a:r>
          </a:p>
          <a:p>
            <a:pPr algn="just"/>
            <a:r>
              <a:rPr lang="en-ZA" sz="1800" dirty="0" smtClean="0">
                <a:latin typeface="Arial" charset="0"/>
                <a:cs typeface="Arial" charset="0"/>
              </a:rPr>
              <a:t>Africa trial using high gain antenna covering East Africa with 2 audio services with data</a:t>
            </a:r>
          </a:p>
          <a:p>
            <a:pPr algn="just"/>
            <a:r>
              <a:rPr lang="en-ZA" sz="1800" dirty="0" smtClean="0">
                <a:latin typeface="Arial" charset="0"/>
                <a:cs typeface="Arial" charset="0"/>
              </a:rPr>
              <a:t>Single 50 kW DRM transmitter used for both trials </a:t>
            </a:r>
            <a:endParaRPr lang="en-ZA" sz="1800" b="1" dirty="0" smtClean="0">
              <a:latin typeface="Arial" charset="0"/>
              <a:cs typeface="Arial" charset="0"/>
            </a:endParaRPr>
          </a:p>
        </p:txBody>
      </p:sp>
      <p:sp>
        <p:nvSpPr>
          <p:cNvPr id="7" name="TextBox 6"/>
          <p:cNvSpPr txBox="1"/>
          <p:nvPr/>
        </p:nvSpPr>
        <p:spPr>
          <a:xfrm>
            <a:off x="286603" y="4012444"/>
            <a:ext cx="11858830" cy="2246769"/>
          </a:xfrm>
          <a:prstGeom prst="rect">
            <a:avLst/>
          </a:prstGeom>
          <a:noFill/>
        </p:spPr>
        <p:txBody>
          <a:bodyPr wrap="square" rtlCol="0">
            <a:spAutoFit/>
          </a:bodyPr>
          <a:lstStyle/>
          <a:p>
            <a:pPr algn="just" defTabSz="457200">
              <a:spcBef>
                <a:spcPct val="20000"/>
              </a:spcBef>
            </a:pPr>
            <a:r>
              <a:rPr lang="en-ZA" sz="2000" b="1" dirty="0">
                <a:solidFill>
                  <a:schemeClr val="tx1">
                    <a:lumMod val="50000"/>
                    <a:lumOff val="50000"/>
                  </a:schemeClr>
                </a:solidFill>
                <a:latin typeface="Arial" charset="0"/>
                <a:cs typeface="Arial" charset="0"/>
              </a:rPr>
              <a:t>DAB+</a:t>
            </a:r>
          </a:p>
          <a:p>
            <a:pPr marL="342900" indent="-342900" algn="just" defTabSz="457200">
              <a:spcBef>
                <a:spcPct val="20000"/>
              </a:spcBef>
              <a:buFont typeface="Arial" pitchFamily="34" charset="0"/>
              <a:buChar char="●"/>
            </a:pPr>
            <a:r>
              <a:rPr lang="en-ZA" sz="2000" dirty="0">
                <a:solidFill>
                  <a:schemeClr val="tx1">
                    <a:lumMod val="50000"/>
                    <a:lumOff val="50000"/>
                  </a:schemeClr>
                </a:solidFill>
                <a:latin typeface="Arial" charset="0"/>
                <a:cs typeface="Arial" charset="0"/>
              </a:rPr>
              <a:t>Trial </a:t>
            </a:r>
            <a:r>
              <a:rPr lang="en-ZA" sz="2000" dirty="0" smtClean="0">
                <a:solidFill>
                  <a:schemeClr val="tx1">
                    <a:lumMod val="50000"/>
                    <a:lumOff val="50000"/>
                  </a:schemeClr>
                </a:solidFill>
                <a:latin typeface="Arial" charset="0"/>
                <a:cs typeface="Arial" charset="0"/>
              </a:rPr>
              <a:t>being conducted </a:t>
            </a:r>
            <a:r>
              <a:rPr lang="en-ZA" sz="2000" dirty="0">
                <a:solidFill>
                  <a:schemeClr val="tx1">
                    <a:lumMod val="50000"/>
                    <a:lumOff val="50000"/>
                  </a:schemeClr>
                </a:solidFill>
                <a:latin typeface="Arial" charset="0"/>
                <a:cs typeface="Arial" charset="0"/>
              </a:rPr>
              <a:t>with NAB </a:t>
            </a:r>
            <a:r>
              <a:rPr lang="en-ZA" sz="2000" dirty="0" smtClean="0">
                <a:solidFill>
                  <a:schemeClr val="tx1">
                    <a:lumMod val="50000"/>
                    <a:lumOff val="50000"/>
                  </a:schemeClr>
                </a:solidFill>
                <a:latin typeface="Arial" charset="0"/>
                <a:cs typeface="Arial" charset="0"/>
              </a:rPr>
              <a:t>members; </a:t>
            </a:r>
            <a:r>
              <a:rPr lang="en-ZA" sz="2000" dirty="0">
                <a:solidFill>
                  <a:schemeClr val="tx1">
                    <a:lumMod val="50000"/>
                    <a:lumOff val="50000"/>
                  </a:schemeClr>
                </a:solidFill>
                <a:latin typeface="Arial" charset="0"/>
                <a:cs typeface="Arial" charset="0"/>
              </a:rPr>
              <a:t>NAB members responsible for </a:t>
            </a:r>
            <a:r>
              <a:rPr lang="en-ZA" sz="2000" dirty="0" smtClean="0">
                <a:solidFill>
                  <a:schemeClr val="tx1">
                    <a:lumMod val="50000"/>
                    <a:lumOff val="50000"/>
                  </a:schemeClr>
                </a:solidFill>
                <a:latin typeface="Arial" charset="0"/>
                <a:cs typeface="Arial" charset="0"/>
              </a:rPr>
              <a:t>receivers, marketing</a:t>
            </a:r>
          </a:p>
          <a:p>
            <a:pPr marL="342900" indent="-342900" algn="just" defTabSz="457200">
              <a:spcBef>
                <a:spcPct val="20000"/>
              </a:spcBef>
              <a:buFont typeface="Arial" pitchFamily="34" charset="0"/>
              <a:buChar char="●"/>
            </a:pPr>
            <a:r>
              <a:rPr lang="en-ZA" sz="2000" dirty="0">
                <a:solidFill>
                  <a:schemeClr val="tx1">
                    <a:lumMod val="50000"/>
                    <a:lumOff val="50000"/>
                  </a:schemeClr>
                </a:solidFill>
                <a:latin typeface="Arial" charset="0"/>
                <a:cs typeface="Arial" charset="0"/>
              </a:rPr>
              <a:t>Sentech sponsors infrastructure and operational </a:t>
            </a:r>
            <a:r>
              <a:rPr lang="en-ZA" sz="2000" dirty="0" smtClean="0">
                <a:solidFill>
                  <a:schemeClr val="tx1">
                    <a:lumMod val="50000"/>
                    <a:lumOff val="50000"/>
                  </a:schemeClr>
                </a:solidFill>
                <a:latin typeface="Arial" charset="0"/>
                <a:cs typeface="Arial" charset="0"/>
              </a:rPr>
              <a:t>costs</a:t>
            </a:r>
            <a:endParaRPr lang="en-ZA" sz="2000" dirty="0">
              <a:solidFill>
                <a:schemeClr val="tx1">
                  <a:lumMod val="50000"/>
                  <a:lumOff val="50000"/>
                </a:schemeClr>
              </a:solidFill>
              <a:latin typeface="Arial" charset="0"/>
              <a:cs typeface="Arial" charset="0"/>
            </a:endParaRPr>
          </a:p>
          <a:p>
            <a:pPr marL="342900" indent="-342900" algn="just" defTabSz="457200">
              <a:spcBef>
                <a:spcPct val="20000"/>
              </a:spcBef>
              <a:buFont typeface="Arial" pitchFamily="34" charset="0"/>
              <a:buChar char="●"/>
            </a:pPr>
            <a:r>
              <a:rPr lang="en-ZA" sz="2000" dirty="0">
                <a:solidFill>
                  <a:schemeClr val="tx1">
                    <a:lumMod val="50000"/>
                    <a:lumOff val="50000"/>
                  </a:schemeClr>
                </a:solidFill>
                <a:latin typeface="Arial" charset="0"/>
                <a:cs typeface="Arial" charset="0"/>
              </a:rPr>
              <a:t>10 kW VHF transmitter at each of Pretoria and Johannesburg in SFN configuration</a:t>
            </a:r>
          </a:p>
          <a:p>
            <a:pPr marL="342900" indent="-342900" algn="just" defTabSz="457200">
              <a:spcBef>
                <a:spcPct val="20000"/>
              </a:spcBef>
              <a:buFont typeface="Arial" pitchFamily="34" charset="0"/>
              <a:buChar char="●"/>
            </a:pPr>
            <a:r>
              <a:rPr lang="en-ZA" sz="2000" dirty="0">
                <a:solidFill>
                  <a:schemeClr val="tx1">
                    <a:lumMod val="50000"/>
                    <a:lumOff val="50000"/>
                  </a:schemeClr>
                </a:solidFill>
                <a:latin typeface="Arial" charset="0"/>
                <a:cs typeface="Arial" charset="0"/>
              </a:rPr>
              <a:t>Front-end in Johannesburg, E1 link to Pretoria</a:t>
            </a:r>
          </a:p>
          <a:p>
            <a:pPr marL="342900" indent="-342900" algn="just" defTabSz="457200">
              <a:spcBef>
                <a:spcPct val="20000"/>
              </a:spcBef>
              <a:buFont typeface="Arial" pitchFamily="34" charset="0"/>
              <a:buChar char="●"/>
            </a:pPr>
            <a:r>
              <a:rPr lang="en-ZA" sz="2000" dirty="0">
                <a:solidFill>
                  <a:schemeClr val="tx1">
                    <a:lumMod val="50000"/>
                    <a:lumOff val="50000"/>
                  </a:schemeClr>
                </a:solidFill>
                <a:latin typeface="Arial" charset="0"/>
                <a:cs typeface="Arial" charset="0"/>
              </a:rPr>
              <a:t>14 services at </a:t>
            </a:r>
            <a:r>
              <a:rPr lang="en-ZA" sz="2000" dirty="0" smtClean="0">
                <a:solidFill>
                  <a:schemeClr val="tx1">
                    <a:lumMod val="50000"/>
                    <a:lumOff val="50000"/>
                  </a:schemeClr>
                </a:solidFill>
                <a:latin typeface="Arial" charset="0"/>
                <a:cs typeface="Arial" charset="0"/>
              </a:rPr>
              <a:t>80 kbps each</a:t>
            </a:r>
            <a:endParaRPr lang="en-ZA" sz="2000" dirty="0">
              <a:solidFill>
                <a:schemeClr val="tx1">
                  <a:lumMod val="50000"/>
                  <a:lumOff val="50000"/>
                </a:schemeClr>
              </a:solidFill>
              <a:latin typeface="Arial" charset="0"/>
              <a:cs typeface="Arial" charset="0"/>
            </a:endParaRPr>
          </a:p>
        </p:txBody>
      </p:sp>
    </p:spTree>
    <p:extLst>
      <p:ext uri="{BB962C8B-B14F-4D97-AF65-F5344CB8AC3E}">
        <p14:creationId xmlns:p14="http://schemas.microsoft.com/office/powerpoint/2010/main" val="2316542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11</a:t>
            </a:fld>
            <a:endParaRPr lang="en-US" dirty="0">
              <a:ea typeface="ＭＳ Ｐゴシック" pitchFamily="34" charset="-128"/>
            </a:endParaRPr>
          </a:p>
        </p:txBody>
      </p:sp>
      <p:sp>
        <p:nvSpPr>
          <p:cNvPr id="3" name="Title 2"/>
          <p:cNvSpPr>
            <a:spLocks noGrp="1"/>
          </p:cNvSpPr>
          <p:nvPr>
            <p:ph type="title"/>
          </p:nvPr>
        </p:nvSpPr>
        <p:spPr>
          <a:xfrm>
            <a:off x="2321169" y="-1"/>
            <a:ext cx="9870831" cy="1078173"/>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MARKET RESEARCH</a:t>
            </a:r>
            <a:endParaRPr lang="en-ZA" sz="4400" dirty="0">
              <a:solidFill>
                <a:schemeClr val="tx1">
                  <a:lumMod val="50000"/>
                  <a:lumOff val="50000"/>
                </a:schemeClr>
              </a:solidFill>
              <a:latin typeface="+mj-lt"/>
              <a:cs typeface="+mj-cs"/>
            </a:endParaRPr>
          </a:p>
        </p:txBody>
      </p:sp>
      <p:sp>
        <p:nvSpPr>
          <p:cNvPr id="2" name="Rectangle 1"/>
          <p:cNvSpPr/>
          <p:nvPr/>
        </p:nvSpPr>
        <p:spPr>
          <a:xfrm>
            <a:off x="191071" y="1378993"/>
            <a:ext cx="6537276" cy="4648965"/>
          </a:xfrm>
          <a:prstGeom prst="rect">
            <a:avLst/>
          </a:prstGeom>
        </p:spPr>
        <p:txBody>
          <a:bodyPr wrap="square">
            <a:spAutoFit/>
          </a:bodyPr>
          <a:lstStyle/>
          <a:p>
            <a:pPr lvl="0" algn="just">
              <a:lnSpc>
                <a:spcPct val="115000"/>
              </a:lnSpc>
              <a:spcAft>
                <a:spcPts val="0"/>
              </a:spcAft>
            </a:pPr>
            <a:r>
              <a:rPr lang="en-ZA" b="1" dirty="0" smtClean="0">
                <a:latin typeface="Calibri" panose="020F0502020204030204" pitchFamily="34" charset="0"/>
                <a:ea typeface="Calibri" panose="020F0502020204030204" pitchFamily="34" charset="0"/>
                <a:cs typeface="Times New Roman" panose="02020603050405020304" pitchFamily="18" charset="0"/>
              </a:rPr>
              <a:t>SW Analogue Replacement Technologies</a:t>
            </a: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Assess uptake and growth of alternative digital </a:t>
            </a:r>
            <a:r>
              <a:rPr lang="en-ZA" dirty="0">
                <a:latin typeface="Calibri" panose="020F0502020204030204" pitchFamily="34" charset="0"/>
                <a:ea typeface="Calibri" panose="020F0502020204030204" pitchFamily="34" charset="0"/>
                <a:cs typeface="Times New Roman" panose="02020603050405020304" pitchFamily="18" charset="0"/>
              </a:rPr>
              <a:t>radio technologies (DAB+, DRM, DRM+, </a:t>
            </a:r>
            <a:r>
              <a:rPr lang="en-ZA" dirty="0" smtClean="0">
                <a:latin typeface="Calibri" panose="020F0502020204030204" pitchFamily="34" charset="0"/>
                <a:ea typeface="Calibri" panose="020F0502020204030204" pitchFamily="34" charset="0"/>
                <a:cs typeface="Times New Roman" panose="02020603050405020304" pitchFamily="18" charset="0"/>
              </a:rPr>
              <a:t>Internet etc</a:t>
            </a:r>
            <a:r>
              <a:rPr lang="en-ZA" dirty="0">
                <a:latin typeface="Calibri" panose="020F0502020204030204" pitchFamily="34" charset="0"/>
                <a:ea typeface="Calibri" panose="020F0502020204030204" pitchFamily="34" charset="0"/>
                <a:cs typeface="Times New Roman" panose="02020603050405020304" pitchFamily="18" charset="0"/>
              </a:rPr>
              <a:t>.) – trends across the </a:t>
            </a:r>
            <a:r>
              <a:rPr lang="en-ZA" dirty="0" smtClean="0">
                <a:latin typeface="Calibri" panose="020F0502020204030204" pitchFamily="34" charset="0"/>
                <a:ea typeface="Calibri" panose="020F0502020204030204" pitchFamily="34" charset="0"/>
                <a:cs typeface="Times New Roman" panose="02020603050405020304" pitchFamily="18" charset="0"/>
              </a:rPr>
              <a:t>continent</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Assess </a:t>
            </a:r>
            <a:r>
              <a:rPr lang="en-ZA" dirty="0">
                <a:latin typeface="Calibri" panose="020F0502020204030204" pitchFamily="34" charset="0"/>
                <a:ea typeface="Calibri" panose="020F0502020204030204" pitchFamily="34" charset="0"/>
                <a:cs typeface="Times New Roman" panose="02020603050405020304" pitchFamily="18" charset="0"/>
              </a:rPr>
              <a:t>positioning of SW in the context of alternate digital technologies</a:t>
            </a:r>
          </a:p>
          <a:p>
            <a:pPr lvl="0" algn="just">
              <a:lnSpc>
                <a:spcPct val="115000"/>
              </a:lnSpc>
              <a:spcAft>
                <a:spcPts val="0"/>
              </a:spcAft>
            </a:pPr>
            <a:r>
              <a:rPr lang="en-ZA" b="1" dirty="0" smtClean="0">
                <a:latin typeface="Calibri" panose="020F0502020204030204" pitchFamily="34" charset="0"/>
                <a:ea typeface="Calibri" panose="020F0502020204030204" pitchFamily="34" charset="0"/>
                <a:cs typeface="Times New Roman" panose="02020603050405020304" pitchFamily="18" charset="0"/>
              </a:rPr>
              <a:t>SW Analogue market in Africa</a:t>
            </a:r>
          </a:p>
          <a:p>
            <a:pPr marL="285750" lvl="0" indent="-28575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Current state of market – growing/stagnant/declining</a:t>
            </a: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Readiness </a:t>
            </a:r>
            <a:r>
              <a:rPr lang="en-ZA" dirty="0">
                <a:latin typeface="Calibri" panose="020F0502020204030204" pitchFamily="34" charset="0"/>
                <a:ea typeface="Calibri" panose="020F0502020204030204" pitchFamily="34" charset="0"/>
                <a:cs typeface="Times New Roman" panose="02020603050405020304" pitchFamily="18" charset="0"/>
              </a:rPr>
              <a:t>to </a:t>
            </a:r>
            <a:r>
              <a:rPr lang="en-ZA" dirty="0" smtClean="0">
                <a:latin typeface="Calibri" panose="020F0502020204030204" pitchFamily="34" charset="0"/>
                <a:ea typeface="Calibri" panose="020F0502020204030204" pitchFamily="34" charset="0"/>
                <a:cs typeface="Times New Roman" panose="02020603050405020304" pitchFamily="18" charset="0"/>
              </a:rPr>
              <a:t>convert from analogue to digital (appetite </a:t>
            </a:r>
            <a:r>
              <a:rPr lang="en-ZA" dirty="0">
                <a:latin typeface="Calibri" panose="020F0502020204030204" pitchFamily="34" charset="0"/>
                <a:ea typeface="Calibri" panose="020F0502020204030204" pitchFamily="34" charset="0"/>
                <a:cs typeface="Times New Roman" panose="02020603050405020304" pitchFamily="18" charset="0"/>
              </a:rPr>
              <a:t>for </a:t>
            </a:r>
            <a:r>
              <a:rPr lang="en-ZA" dirty="0" smtClean="0">
                <a:latin typeface="Calibri" panose="020F0502020204030204" pitchFamily="34" charset="0"/>
                <a:ea typeface="Calibri" panose="020F0502020204030204" pitchFamily="34" charset="0"/>
                <a:cs typeface="Times New Roman" panose="02020603050405020304" pitchFamily="18" charset="0"/>
              </a:rPr>
              <a:t>DRM)</a:t>
            </a:r>
          </a:p>
          <a:p>
            <a:pPr algn="just">
              <a:lnSpc>
                <a:spcPct val="115000"/>
              </a:lnSpc>
            </a:pPr>
            <a:r>
              <a:rPr lang="en-ZA" b="1" dirty="0">
                <a:latin typeface="Calibri" panose="020F0502020204030204" pitchFamily="34" charset="0"/>
                <a:ea typeface="Calibri" panose="020F0502020204030204" pitchFamily="34" charset="0"/>
                <a:cs typeface="Times New Roman" panose="02020603050405020304" pitchFamily="18" charset="0"/>
              </a:rPr>
              <a:t>SW </a:t>
            </a:r>
            <a:r>
              <a:rPr lang="en-ZA" b="1" dirty="0" smtClean="0">
                <a:latin typeface="Calibri" panose="020F0502020204030204" pitchFamily="34" charset="0"/>
                <a:ea typeface="Calibri" panose="020F0502020204030204" pitchFamily="34" charset="0"/>
                <a:cs typeface="Times New Roman" panose="02020603050405020304" pitchFamily="18" charset="0"/>
              </a:rPr>
              <a:t>Digital </a:t>
            </a:r>
            <a:r>
              <a:rPr lang="en-ZA" b="1" dirty="0">
                <a:latin typeface="Calibri" panose="020F0502020204030204" pitchFamily="34" charset="0"/>
                <a:ea typeface="Calibri" panose="020F0502020204030204" pitchFamily="34" charset="0"/>
                <a:cs typeface="Times New Roman" panose="02020603050405020304" pitchFamily="18" charset="0"/>
              </a:rPr>
              <a:t>market in </a:t>
            </a:r>
            <a:r>
              <a:rPr lang="en-ZA" b="1" dirty="0" smtClean="0">
                <a:latin typeface="Calibri" panose="020F0502020204030204" pitchFamily="34" charset="0"/>
                <a:ea typeface="Calibri" panose="020F0502020204030204" pitchFamily="34" charset="0"/>
                <a:cs typeface="Times New Roman" panose="02020603050405020304" pitchFamily="18" charset="0"/>
              </a:rPr>
              <a:t>Africa</a:t>
            </a:r>
            <a:endParaRPr lang="en-ZA"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Current DRM broadcasts – trials/commercial</a:t>
            </a: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Availability and cost of </a:t>
            </a:r>
            <a:r>
              <a:rPr lang="en-ZA" dirty="0">
                <a:latin typeface="Calibri" panose="020F0502020204030204" pitchFamily="34" charset="0"/>
                <a:ea typeface="Calibri" panose="020F0502020204030204" pitchFamily="34" charset="0"/>
                <a:cs typeface="Times New Roman" panose="02020603050405020304" pitchFamily="18" charset="0"/>
              </a:rPr>
              <a:t>DRM </a:t>
            </a:r>
            <a:r>
              <a:rPr lang="en-ZA" dirty="0" smtClean="0">
                <a:latin typeface="Calibri" panose="020F0502020204030204" pitchFamily="34" charset="0"/>
                <a:ea typeface="Calibri" panose="020F0502020204030204" pitchFamily="34" charset="0"/>
                <a:cs typeface="Times New Roman" panose="02020603050405020304" pitchFamily="18" charset="0"/>
              </a:rPr>
              <a:t>receivers</a:t>
            </a: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Listeners’ </a:t>
            </a:r>
            <a:r>
              <a:rPr lang="en-ZA" dirty="0">
                <a:latin typeface="Calibri" panose="020F0502020204030204" pitchFamily="34" charset="0"/>
                <a:ea typeface="Calibri" panose="020F0502020204030204" pitchFamily="34" charset="0"/>
                <a:cs typeface="Times New Roman" panose="02020603050405020304" pitchFamily="18" charset="0"/>
              </a:rPr>
              <a:t>knowledge of the benefits </a:t>
            </a:r>
            <a:r>
              <a:rPr lang="en-ZA" dirty="0" smtClean="0">
                <a:latin typeface="Calibri" panose="020F0502020204030204" pitchFamily="34" charset="0"/>
                <a:ea typeface="Calibri" panose="020F0502020204030204" pitchFamily="34" charset="0"/>
                <a:cs typeface="Times New Roman" panose="02020603050405020304" pitchFamily="18" charset="0"/>
              </a:rPr>
              <a:t>of DRM</a:t>
            </a:r>
          </a:p>
          <a:p>
            <a:pPr marL="342900" indent="-342900" algn="just">
              <a:buFont typeface="Arial" panose="020B0604020202020204" pitchFamily="34" charset="0"/>
              <a:buChar char="•"/>
            </a:pPr>
            <a:r>
              <a:rPr lang="en-ZA" dirty="0">
                <a:latin typeface="Calibri" panose="020F0502020204030204" pitchFamily="34" charset="0"/>
                <a:ea typeface="Calibri" panose="020F0502020204030204" pitchFamily="34" charset="0"/>
                <a:cs typeface="Times New Roman" panose="02020603050405020304" pitchFamily="18" charset="0"/>
              </a:rPr>
              <a:t>Listeners’ </a:t>
            </a:r>
            <a:r>
              <a:rPr lang="en-ZA" dirty="0" smtClean="0">
                <a:latin typeface="Calibri" panose="020F0502020204030204" pitchFamily="34" charset="0"/>
                <a:ea typeface="Calibri" panose="020F0502020204030204" pitchFamily="34" charset="0"/>
                <a:cs typeface="Times New Roman" panose="02020603050405020304" pitchFamily="18" charset="0"/>
              </a:rPr>
              <a:t>willingness/ability to migrate to DRM</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Arial" panose="020B0604020202020204" pitchFamily="34" charset="0"/>
              <a:buChar char="•"/>
            </a:pPr>
            <a:r>
              <a:rPr lang="en-ZA" dirty="0" smtClean="0">
                <a:latin typeface="Calibri" panose="020F0502020204030204" pitchFamily="34" charset="0"/>
                <a:ea typeface="Calibri" panose="020F0502020204030204" pitchFamily="34" charset="0"/>
                <a:cs typeface="Times New Roman" panose="02020603050405020304" pitchFamily="18" charset="0"/>
              </a:rPr>
              <a:t>Assess </a:t>
            </a:r>
            <a:r>
              <a:rPr lang="en-ZA" dirty="0">
                <a:latin typeface="Calibri" panose="020F0502020204030204" pitchFamily="34" charset="0"/>
                <a:ea typeface="Calibri" panose="020F0502020204030204" pitchFamily="34" charset="0"/>
                <a:cs typeface="Times New Roman" panose="02020603050405020304" pitchFamily="18" charset="0"/>
              </a:rPr>
              <a:t>and analyse </a:t>
            </a:r>
            <a:r>
              <a:rPr lang="en-ZA" dirty="0" smtClean="0">
                <a:latin typeface="Calibri" panose="020F0502020204030204" pitchFamily="34" charset="0"/>
                <a:ea typeface="Calibri" panose="020F0502020204030204" pitchFamily="34" charset="0"/>
                <a:cs typeface="Times New Roman" panose="02020603050405020304" pitchFamily="18" charset="0"/>
              </a:rPr>
              <a:t>SW </a:t>
            </a:r>
            <a:r>
              <a:rPr lang="en-ZA" dirty="0">
                <a:latin typeface="Calibri" panose="020F0502020204030204" pitchFamily="34" charset="0"/>
                <a:ea typeface="Calibri" panose="020F0502020204030204" pitchFamily="34" charset="0"/>
                <a:cs typeface="Times New Roman" panose="02020603050405020304" pitchFamily="18" charset="0"/>
              </a:rPr>
              <a:t>DRM </a:t>
            </a:r>
            <a:r>
              <a:rPr lang="en-ZA" dirty="0" smtClean="0">
                <a:latin typeface="Calibri" panose="020F0502020204030204" pitchFamily="34" charset="0"/>
                <a:ea typeface="Calibri" panose="020F0502020204030204" pitchFamily="34" charset="0"/>
                <a:cs typeface="Times New Roman" panose="02020603050405020304" pitchFamily="18" charset="0"/>
              </a:rPr>
              <a:t>business and tariff models</a:t>
            </a:r>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AutoShape 2" descr="Image result for market research icons"/>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650" y="1208398"/>
            <a:ext cx="2400300" cy="1905000"/>
          </a:xfrm>
          <a:prstGeom prst="rect">
            <a:avLst/>
          </a:prstGeom>
        </p:spPr>
      </p:pic>
      <p:pic>
        <p:nvPicPr>
          <p:cNvPr id="10" name="Picture 9"/>
          <p:cNvPicPr>
            <a:picLocks noChangeAspect="1"/>
          </p:cNvPicPr>
          <p:nvPr/>
        </p:nvPicPr>
        <p:blipFill>
          <a:blip r:embed="rId3"/>
          <a:stretch>
            <a:fillRect/>
          </a:stretch>
        </p:blipFill>
        <p:spPr>
          <a:xfrm>
            <a:off x="7246584" y="3502986"/>
            <a:ext cx="2000250" cy="2276475"/>
          </a:xfrm>
          <a:prstGeom prst="rect">
            <a:avLst/>
          </a:prstGeom>
        </p:spPr>
      </p:pic>
    </p:spTree>
    <p:extLst>
      <p:ext uri="{BB962C8B-B14F-4D97-AF65-F5344CB8AC3E}">
        <p14:creationId xmlns:p14="http://schemas.microsoft.com/office/powerpoint/2010/main" val="3562976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12</a:t>
            </a:fld>
            <a:endParaRPr lang="en-US" dirty="0">
              <a:ea typeface="ＭＳ Ｐゴシック" pitchFamily="34" charset="-128"/>
            </a:endParaRPr>
          </a:p>
        </p:txBody>
      </p:sp>
      <p:sp>
        <p:nvSpPr>
          <p:cNvPr id="11" name="Title 2"/>
          <p:cNvSpPr>
            <a:spLocks noGrp="1"/>
          </p:cNvSpPr>
          <p:nvPr>
            <p:ph type="title"/>
          </p:nvPr>
        </p:nvSpPr>
        <p:spPr>
          <a:xfrm>
            <a:off x="2321169" y="-1"/>
            <a:ext cx="9870831" cy="1078173"/>
          </a:xfr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a:r>
              <a:rPr lang="en-ZA" sz="4400" dirty="0" smtClean="0">
                <a:solidFill>
                  <a:schemeClr val="tx1">
                    <a:lumMod val="50000"/>
                    <a:lumOff val="50000"/>
                  </a:schemeClr>
                </a:solidFill>
                <a:latin typeface="+mj-lt"/>
                <a:cs typeface="+mj-cs"/>
              </a:rPr>
              <a:t>SW BUSINESS STRATEGY</a:t>
            </a:r>
            <a:endParaRPr lang="en-ZA" sz="4400" dirty="0">
              <a:solidFill>
                <a:schemeClr val="tx1">
                  <a:lumMod val="50000"/>
                  <a:lumOff val="50000"/>
                </a:schemeClr>
              </a:solidFill>
              <a:latin typeface="+mj-lt"/>
              <a:cs typeface="+mj-cs"/>
            </a:endParaRPr>
          </a:p>
        </p:txBody>
      </p:sp>
      <p:sp>
        <p:nvSpPr>
          <p:cNvPr id="12" name="Content Placeholder 3"/>
          <p:cNvSpPr txBox="1">
            <a:spLocks/>
          </p:cNvSpPr>
          <p:nvPr/>
        </p:nvSpPr>
        <p:spPr>
          <a:xfrm>
            <a:off x="394933" y="1351129"/>
            <a:ext cx="5778787" cy="26613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Tx/>
              <a:buNone/>
            </a:pPr>
            <a:r>
              <a:rPr lang="en-ZA" sz="2000" b="1" dirty="0" smtClean="0">
                <a:latin typeface="Arial" charset="0"/>
                <a:cs typeface="Arial" charset="0"/>
              </a:rPr>
              <a:t>SW Analogue</a:t>
            </a:r>
          </a:p>
          <a:p>
            <a:pPr algn="just"/>
            <a:r>
              <a:rPr lang="en-ZA" sz="2000" dirty="0" smtClean="0">
                <a:latin typeface="Arial" charset="0"/>
                <a:cs typeface="Arial" charset="0"/>
              </a:rPr>
              <a:t>Maintain and grow current SW analogue services</a:t>
            </a:r>
          </a:p>
          <a:p>
            <a:pPr algn="just"/>
            <a:r>
              <a:rPr lang="en-ZA" sz="2000" dirty="0" smtClean="0">
                <a:latin typeface="Arial" charset="0"/>
                <a:cs typeface="Arial" charset="0"/>
              </a:rPr>
              <a:t>Rationalise SW analogue services</a:t>
            </a:r>
          </a:p>
          <a:p>
            <a:pPr algn="just">
              <a:buFontTx/>
              <a:buNone/>
            </a:pPr>
            <a:r>
              <a:rPr lang="en-ZA" sz="2000" dirty="0" smtClean="0">
                <a:latin typeface="Arial" charset="0"/>
                <a:cs typeface="Arial" charset="0"/>
              </a:rPr>
              <a:t>	based on market demand </a:t>
            </a:r>
          </a:p>
          <a:p>
            <a:pPr algn="just"/>
            <a:r>
              <a:rPr lang="en-ZA" sz="2000" dirty="0" smtClean="0">
                <a:latin typeface="Arial" charset="0"/>
                <a:cs typeface="Arial" charset="0"/>
              </a:rPr>
              <a:t>Eventually exit SW analogue market </a:t>
            </a:r>
          </a:p>
          <a:p>
            <a:pPr algn="just">
              <a:buFontTx/>
              <a:buNone/>
            </a:pPr>
            <a:endParaRPr lang="en-ZA" b="1" dirty="0" smtClean="0">
              <a:latin typeface="Arial" charset="0"/>
              <a:cs typeface="Arial" charset="0"/>
            </a:endParaRPr>
          </a:p>
          <a:p>
            <a:pPr algn="just">
              <a:buFontTx/>
              <a:buNone/>
            </a:pPr>
            <a:r>
              <a:rPr lang="en-ZA" sz="2000" b="1" dirty="0" smtClean="0">
                <a:latin typeface="Arial" charset="0"/>
                <a:cs typeface="Arial" charset="0"/>
              </a:rPr>
              <a:t>SW Digital</a:t>
            </a:r>
          </a:p>
          <a:p>
            <a:pPr algn="just"/>
            <a:r>
              <a:rPr lang="en-ZA" sz="2000" dirty="0" smtClean="0">
                <a:latin typeface="Arial" charset="0"/>
                <a:cs typeface="Arial" charset="0"/>
              </a:rPr>
              <a:t>Conduct SW DRM trials</a:t>
            </a:r>
          </a:p>
          <a:p>
            <a:pPr algn="just"/>
            <a:r>
              <a:rPr lang="en-ZA" sz="2000" dirty="0" smtClean="0">
                <a:latin typeface="Arial" charset="0"/>
                <a:cs typeface="Arial" charset="0"/>
              </a:rPr>
              <a:t>Provide commercial DRM services</a:t>
            </a:r>
          </a:p>
          <a:p>
            <a:pPr algn="just"/>
            <a:r>
              <a:rPr lang="en-ZA" sz="2000" dirty="0" smtClean="0">
                <a:latin typeface="Arial" charset="0"/>
                <a:cs typeface="Arial" charset="0"/>
              </a:rPr>
              <a:t>Grow SW DRM services</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2988" y="1351129"/>
            <a:ext cx="4681090" cy="4761924"/>
          </a:xfrm>
          <a:prstGeom prst="rect">
            <a:avLst/>
          </a:prstGeom>
        </p:spPr>
      </p:pic>
    </p:spTree>
    <p:extLst>
      <p:ext uri="{BB962C8B-B14F-4D97-AF65-F5344CB8AC3E}">
        <p14:creationId xmlns:p14="http://schemas.microsoft.com/office/powerpoint/2010/main" val="1338615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1"/>
          <p:cNvSpPr>
            <a:spLocks noGrp="1"/>
          </p:cNvSpPr>
          <p:nvPr>
            <p:ph type="sldNum" sz="quarter" idx="12"/>
          </p:nvPr>
        </p:nvSpPr>
        <p:spPr>
          <a:ln>
            <a:miter lim="800000"/>
            <a:headEnd/>
            <a:tailEnd/>
          </a:ln>
        </p:spPr>
        <p:txBody>
          <a:bodyPr/>
          <a:lstStyle/>
          <a:p>
            <a:pPr>
              <a:defRPr/>
            </a:pPr>
            <a:fld id="{4A342066-6B56-4E8A-9FE3-9346211DC718}" type="slidenum">
              <a:rPr lang="en-US">
                <a:ea typeface="ＭＳ Ｐゴシック" pitchFamily="34" charset="-128"/>
              </a:rPr>
              <a:pPr>
                <a:defRPr/>
              </a:pPr>
              <a:t>13</a:t>
            </a:fld>
            <a:endParaRPr lang="en-US" dirty="0">
              <a:ea typeface="ＭＳ Ｐゴシック" pitchFamily="34" charset="-128"/>
            </a:endParaRPr>
          </a:p>
        </p:txBody>
      </p:sp>
      <p:sp>
        <p:nvSpPr>
          <p:cNvPr id="7" name="Title 2"/>
          <p:cNvSpPr txBox="1">
            <a:spLocks/>
          </p:cNvSpPr>
          <p:nvPr/>
        </p:nvSpPr>
        <p:spPr>
          <a:xfrm>
            <a:off x="2321169" y="0"/>
            <a:ext cx="9870831" cy="109182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ctr" defTabSz="457200" rtl="0" eaLnBrk="1" latinLnBrk="0" hangingPunct="1">
              <a:spcBef>
                <a:spcPct val="0"/>
              </a:spcBef>
              <a:buNone/>
              <a:defRPr sz="4400" b="1" kern="1200">
                <a:solidFill>
                  <a:schemeClr val="tx1">
                    <a:lumMod val="50000"/>
                    <a:lumOff val="50000"/>
                  </a:schemeClr>
                </a:solidFill>
                <a:latin typeface="+mj-lt"/>
                <a:ea typeface="+mj-ea"/>
                <a:cs typeface="+mj-cs"/>
              </a:defRPr>
            </a:lvl1pPr>
          </a:lstStyle>
          <a:p>
            <a:r>
              <a:rPr lang="en-ZA" dirty="0" smtClean="0"/>
              <a:t>HOSTING HFCC B17 </a:t>
            </a:r>
            <a:endParaRPr lang="en-ZA" dirty="0"/>
          </a:p>
        </p:txBody>
      </p:sp>
      <p:sp>
        <p:nvSpPr>
          <p:cNvPr id="8" name="Content Placeholder 3"/>
          <p:cNvSpPr txBox="1">
            <a:spLocks/>
          </p:cNvSpPr>
          <p:nvPr/>
        </p:nvSpPr>
        <p:spPr>
          <a:xfrm>
            <a:off x="394933" y="1146409"/>
            <a:ext cx="5778787" cy="248389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50000"/>
                    <a:lumOff val="5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50000"/>
                    <a:lumOff val="5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50000"/>
                    <a:lumOff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Tx/>
              <a:buNone/>
            </a:pPr>
            <a:r>
              <a:rPr lang="en-ZA" sz="2000" b="1" dirty="0" smtClean="0">
                <a:latin typeface="Arial" charset="0"/>
                <a:cs typeface="Arial" charset="0"/>
              </a:rPr>
              <a:t>Preliminary Planning</a:t>
            </a:r>
          </a:p>
          <a:p>
            <a:pPr algn="just">
              <a:buFontTx/>
              <a:buChar char="-"/>
            </a:pPr>
            <a:r>
              <a:rPr lang="en-ZA" sz="2000" dirty="0" smtClean="0">
                <a:latin typeface="Arial" charset="0"/>
                <a:cs typeface="Arial" charset="0"/>
              </a:rPr>
              <a:t>Venue: Cape Town or Johannesburg</a:t>
            </a:r>
          </a:p>
          <a:p>
            <a:pPr algn="just">
              <a:buFontTx/>
              <a:buChar char="-"/>
            </a:pPr>
            <a:r>
              <a:rPr lang="en-ZA" sz="2000" dirty="0" smtClean="0">
                <a:latin typeface="Arial" charset="0"/>
                <a:cs typeface="Arial" charset="0"/>
              </a:rPr>
              <a:t>Quality, affordable conference facilities</a:t>
            </a:r>
          </a:p>
          <a:p>
            <a:pPr algn="just">
              <a:buFontTx/>
              <a:buChar char="-"/>
            </a:pPr>
            <a:r>
              <a:rPr lang="en-ZA" sz="2000" dirty="0" smtClean="0">
                <a:latin typeface="Arial" charset="0"/>
                <a:cs typeface="Arial" charset="0"/>
              </a:rPr>
              <a:t>Demonstration of DRM services from studio to receiver</a:t>
            </a:r>
          </a:p>
          <a:p>
            <a:pPr algn="just">
              <a:buFontTx/>
              <a:buChar char="-"/>
            </a:pPr>
            <a:r>
              <a:rPr lang="en-ZA" sz="2000" dirty="0" smtClean="0">
                <a:latin typeface="Arial" charset="0"/>
                <a:cs typeface="Arial" charset="0"/>
              </a:rPr>
              <a:t>Local sightseeing</a:t>
            </a:r>
          </a:p>
        </p:txBody>
      </p:sp>
      <p:pic>
        <p:nvPicPr>
          <p:cNvPr id="9" name="Picture 8"/>
          <p:cNvPicPr>
            <a:picLocks noChangeAspect="1"/>
          </p:cNvPicPr>
          <p:nvPr/>
        </p:nvPicPr>
        <p:blipFill>
          <a:blip r:embed="rId2"/>
          <a:stretch>
            <a:fillRect/>
          </a:stretch>
        </p:blipFill>
        <p:spPr>
          <a:xfrm>
            <a:off x="480715" y="3332332"/>
            <a:ext cx="6575177" cy="2780721"/>
          </a:xfrm>
          <a:prstGeom prst="rect">
            <a:avLst/>
          </a:prstGeom>
        </p:spPr>
      </p:pic>
      <p:pic>
        <p:nvPicPr>
          <p:cNvPr id="10" name="Picture 9"/>
          <p:cNvPicPr>
            <a:picLocks noChangeAspect="1"/>
          </p:cNvPicPr>
          <p:nvPr/>
        </p:nvPicPr>
        <p:blipFill>
          <a:blip r:embed="rId3"/>
          <a:stretch>
            <a:fillRect/>
          </a:stretch>
        </p:blipFill>
        <p:spPr>
          <a:xfrm>
            <a:off x="7632844" y="1228298"/>
            <a:ext cx="4019266" cy="4884755"/>
          </a:xfrm>
          <a:prstGeom prst="rect">
            <a:avLst/>
          </a:prstGeom>
        </p:spPr>
      </p:pic>
    </p:spTree>
    <p:extLst>
      <p:ext uri="{BB962C8B-B14F-4D97-AF65-F5344CB8AC3E}">
        <p14:creationId xmlns:p14="http://schemas.microsoft.com/office/powerpoint/2010/main" val="696370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687" y="-379413"/>
            <a:ext cx="9883776" cy="7408863"/>
          </a:xfrm>
        </p:spPr>
        <p:txBody>
          <a:bodyPr/>
          <a:lstStyle/>
          <a:p>
            <a:pPr algn="ctr" eaLnBrk="1" hangingPunct="1">
              <a:defRPr/>
            </a:pPr>
            <a:r>
              <a:rPr lang="en-ZA" sz="6000" dirty="0">
                <a:effectLst>
                  <a:outerShdw blurRad="38100" dist="38100" dir="2700000" algn="tl">
                    <a:srgbClr val="000000">
                      <a:alpha val="43137"/>
                    </a:srgbClr>
                  </a:outerShdw>
                </a:effectLst>
              </a:rPr>
              <a:t>THANK YOU</a:t>
            </a:r>
          </a:p>
        </p:txBody>
      </p:sp>
    </p:spTree>
    <p:extLst>
      <p:ext uri="{BB962C8B-B14F-4D97-AF65-F5344CB8AC3E}">
        <p14:creationId xmlns:p14="http://schemas.microsoft.com/office/powerpoint/2010/main" val="1401029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2966</TotalTime>
  <Words>1149</Words>
  <Application>Microsoft Office PowerPoint</Application>
  <PresentationFormat>Widescreen</PresentationFormat>
  <Paragraphs>240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ＭＳ Ｐゴシック</vt:lpstr>
      <vt:lpstr>Arial</vt:lpstr>
      <vt:lpstr>Calibri</vt:lpstr>
      <vt:lpstr>Courier New</vt:lpstr>
      <vt:lpstr>Times New Roman</vt:lpstr>
      <vt:lpstr>2_Office Theme</vt:lpstr>
      <vt:lpstr>PowerPoint Presentation</vt:lpstr>
      <vt:lpstr>INDEX</vt:lpstr>
      <vt:lpstr>SENTECH OVERVIEW</vt:lpstr>
      <vt:lpstr>SW IN AFRICA: INDUSTRY OUTLOOK</vt:lpstr>
      <vt:lpstr>PowerPoint Presentation</vt:lpstr>
      <vt:lpstr>LINKING &amp; TECHNICAL SUPPORT</vt:lpstr>
      <vt:lpstr>AVAILABLE TIMESLOTS</vt:lpstr>
      <vt:lpstr>FTP SERVICES</vt:lpstr>
      <vt:lpstr>SW DRM</vt:lpstr>
      <vt:lpstr>DIGITAL RADIO TRIALS</vt:lpstr>
      <vt:lpstr>MARKET RESEARCH</vt:lpstr>
      <vt:lpstr>SW BUSINESS STRATEGY</vt:lpstr>
      <vt:lpstr>PowerPoint Presentation</vt:lpstr>
      <vt:lpstr>THANK YOU</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Mpho Maseko</dc:creator>
  <cp:lastModifiedBy>Trevor LaGrange</cp:lastModifiedBy>
  <cp:revision>120</cp:revision>
  <cp:lastPrinted>2015-05-19T08:36:47Z</cp:lastPrinted>
  <dcterms:created xsi:type="dcterms:W3CDTF">2015-03-24T12:14:57Z</dcterms:created>
  <dcterms:modified xsi:type="dcterms:W3CDTF">2015-08-25T11:38:36Z</dcterms:modified>
</cp:coreProperties>
</file>