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  <p:sldMasterId id="2147483837" r:id="rId3"/>
    <p:sldMasterId id="2147483917" r:id="rId4"/>
  </p:sldMasterIdLst>
  <p:notesMasterIdLst>
    <p:notesMasterId r:id="rId25"/>
  </p:notesMasterIdLst>
  <p:handoutMasterIdLst>
    <p:handoutMasterId r:id="rId26"/>
  </p:handoutMasterIdLst>
  <p:sldIdLst>
    <p:sldId id="463" r:id="rId5"/>
    <p:sldId id="475" r:id="rId6"/>
    <p:sldId id="383" r:id="rId7"/>
    <p:sldId id="488" r:id="rId8"/>
    <p:sldId id="485" r:id="rId9"/>
    <p:sldId id="511" r:id="rId10"/>
    <p:sldId id="505" r:id="rId11"/>
    <p:sldId id="506" r:id="rId12"/>
    <p:sldId id="456" r:id="rId13"/>
    <p:sldId id="509" r:id="rId14"/>
    <p:sldId id="507" r:id="rId15"/>
    <p:sldId id="508" r:id="rId16"/>
    <p:sldId id="443" r:id="rId17"/>
    <p:sldId id="444" r:id="rId18"/>
    <p:sldId id="490" r:id="rId19"/>
    <p:sldId id="405" r:id="rId20"/>
    <p:sldId id="468" r:id="rId21"/>
    <p:sldId id="430" r:id="rId22"/>
    <p:sldId id="500" r:id="rId23"/>
    <p:sldId id="512" r:id="rId24"/>
  </p:sldIdLst>
  <p:sldSz cx="9144000" cy="6858000" type="screen4x3"/>
  <p:notesSz cx="9928225" cy="679767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C3E"/>
    <a:srgbClr val="E0001B"/>
    <a:srgbClr val="0939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18" autoAdjust="0"/>
    <p:restoredTop sz="77265" autoAdjust="0"/>
  </p:normalViewPr>
  <p:slideViewPr>
    <p:cSldViewPr snapToGrid="0">
      <p:cViewPr>
        <p:scale>
          <a:sx n="113" d="100"/>
          <a:sy n="113" d="100"/>
        </p:scale>
        <p:origin x="-258" y="1224"/>
      </p:cViewPr>
      <p:guideLst>
        <p:guide orient="horz" pos="1113"/>
        <p:guide pos="5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5" d="100"/>
          <a:sy n="75" d="100"/>
        </p:scale>
        <p:origin x="-1632" y="-84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9EF726-2E8D-47F8-8EDF-FA039751768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A867628C-E369-401E-93CC-D10590D92AB8}">
      <dgm:prSet phldrT="[Text]" custT="1"/>
      <dgm:spPr/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Population – 1.2 Billion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99D005-8BA8-44C8-A1B7-1E5852230AEB}" type="parTrans" cxnId="{CE93A6CB-9BF4-407D-A9A6-7B3090DCBA60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52F017-2B16-4FDC-B0C9-C6BFB09589FF}" type="sibTrans" cxnId="{CE93A6CB-9BF4-407D-A9A6-7B3090DCBA60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3174E8-058B-4D6E-962A-37736D5126F6}">
      <dgm:prSet phldrT="[Text]" custT="1"/>
      <dgm:spPr/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Public Service Broadcaster - All India Radio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91AB76-96D7-459E-A43E-18FF2B675E97}" type="parTrans" cxnId="{DF61AEE5-A23B-4BC2-80D2-DF8147265715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6689BE-1CD2-405C-83F5-B85AE0C68E79}" type="sibTrans" cxnId="{DF61AEE5-A23B-4BC2-80D2-DF8147265715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527A3D-4871-4B93-B92B-A645C58EECE5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Domestic Coverage – Almost 100%</a:t>
          </a:r>
          <a:endParaRPr lang="en-IN" sz="20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647955-9920-4531-B6EA-26C2B9F4E9CF}" type="parTrans" cxnId="{6988938C-A7BA-4158-ABD5-16162FEB4595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BA7CA2-F7DC-4995-9747-39FE14F596DE}" type="sibTrans" cxnId="{6988938C-A7BA-4158-ABD5-16162FEB4595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D13388-5143-43AF-9D7E-4A1C347645A7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External Services – 72 </a:t>
          </a:r>
          <a:r>
            <a:rPr lang="en-US" sz="2000" dirty="0" err="1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Hrs</a:t>
          </a:r>
          <a:r>
            <a: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/day in 27 Languages (15 Foreign &amp; 12 Indian)</a:t>
          </a:r>
          <a:endParaRPr lang="en-IN" sz="20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E28129-CB17-41E2-AE25-6471016B4F9E}" type="parTrans" cxnId="{5444A2C5-DDF0-4EE8-8D6B-8DB666497FDF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18BCDD-151E-4FA1-A7F8-92F4EEC97617}" type="sibTrans" cxnId="{5444A2C5-DDF0-4EE8-8D6B-8DB666497FDF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4E60F6-5359-400B-BA8F-D3A6D98157E9}">
      <dgm:prSet phldrT="[Text]" custT="1"/>
      <dgm:spPr/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Private FM Broadcasters – 245 Stations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669CB8-A75A-4CCF-A88E-FF4DED9D6333}" type="parTrans" cxnId="{0147A55C-2676-406E-BEFD-E8270FA305F2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547B6B-FB18-41D0-BC09-0B3E5D4824B2}" type="sibTrans" cxnId="{0147A55C-2676-406E-BEFD-E8270FA305F2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657121-EBA6-4792-AF09-FFA3A43C3FD5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Coverage – About 30%</a:t>
          </a:r>
          <a:endParaRPr lang="en-IN" sz="20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A0E08B-1BFE-4E65-9719-93462EEE2C53}" type="parTrans" cxnId="{76278CCE-5304-444D-BB14-8FF0CB345875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DFFEC3-444E-4D68-9213-1313380AA476}" type="sibTrans" cxnId="{76278CCE-5304-444D-BB14-8FF0CB345875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AEF384-5D64-4F89-BED9-0C1A449071FE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Expansion Planned – 839 Stations</a:t>
          </a:r>
          <a:endParaRPr lang="en-IN" sz="20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62B43E-43B8-4492-AEF4-A931629BB0C0}" type="parTrans" cxnId="{8DE688D1-DA6A-478C-AF8F-1EDA9481B312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9FC5BD-25AF-49C2-93C4-6A253F0AE23C}" type="sibTrans" cxnId="{8DE688D1-DA6A-478C-AF8F-1EDA9481B312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1F4C9C-87EE-4767-930E-D5DE2C8B8161}">
      <dgm:prSet phldrT="[Text]" custT="1"/>
      <dgm:spPr/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Community Radio Stations - 167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E141D2-021E-47C1-91EA-08C13F7DE7A3}" type="parTrans" cxnId="{5980034C-2361-4B68-9723-DF947D078EF8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1E7EDB-42F2-4151-BFFC-4BDDD76874A4}" type="sibTrans" cxnId="{5980034C-2361-4B68-9723-DF947D078EF8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AEB60A-8B3F-41A0-90D9-A3E1F633173B}">
      <dgm:prSet phldrT="[Text]" custT="1"/>
      <dgm:spPr/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Internet Users – Over 220 Million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C5C164-7347-4A9C-8B8B-038F7735EFE9}" type="parTrans" cxnId="{F738EE27-DAB2-42A0-8177-5A5ED1B39FD3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1784E8-FC8D-4BCF-B0EE-4BC7AD7EBB8B}" type="sibTrans" cxnId="{F738EE27-DAB2-42A0-8177-5A5ED1B39FD3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34260E-2216-46BD-962F-EBB61D0B720A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Transmitters – 574</a:t>
          </a:r>
          <a:endParaRPr lang="en-IN" sz="20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015A44-DFD7-4BF6-9223-B62C044BEC07}" type="parTrans" cxnId="{EF729653-2116-49E3-B98B-53E8B1C296FF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7B9240-20DC-4E20-A087-CB6D187C16F5}" type="sibTrans" cxnId="{EF729653-2116-49E3-B98B-53E8B1C296FF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ECCADA-A05F-489F-8892-9AC2476B9CDB}">
      <dgm:prSet phldrT="[Text]" custT="1"/>
      <dgm:spPr/>
      <dgm:t>
        <a:bodyPr/>
        <a:lstStyle/>
        <a:p>
          <a:r>
            <a:rPr lang="en-US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MW – 144</a:t>
          </a:r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SW – 48 &amp; FM - 382</a:t>
          </a:r>
          <a:endParaRPr lang="en-IN" sz="18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BD2AEA-F206-41B9-8DDD-6E5D1C401C39}" type="parTrans" cxnId="{BAAF82AF-DF0D-4EE1-8C04-DF8227E68CFE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C64503-560C-4DFB-BFC4-2380157C2B59}" type="sibTrans" cxnId="{BAAF82AF-DF0D-4EE1-8C04-DF8227E68CFE}">
      <dgm:prSet/>
      <dgm:spPr/>
      <dgm:t>
        <a:bodyPr/>
        <a:lstStyle/>
        <a:p>
          <a:endParaRPr lang="en-IN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92B0DB-EC45-4A47-85D5-A16CC2530982}" type="pres">
      <dgm:prSet presAssocID="{2E9EF726-2E8D-47F8-8EDF-FA039751768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106523F-7C42-401E-BB35-2DFE47C5B4B8}" type="pres">
      <dgm:prSet presAssocID="{A867628C-E369-401E-93CC-D10590D92AB8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66B9CFC-317B-4C03-A725-B07E5D640547}" type="pres">
      <dgm:prSet presAssocID="{6252F017-2B16-4FDC-B0C9-C6BFB09589FF}" presName="spacer" presStyleCnt="0"/>
      <dgm:spPr/>
    </dgm:pt>
    <dgm:pt modelId="{DCB1CCE8-9128-46FD-8CEE-67D843E678C1}" type="pres">
      <dgm:prSet presAssocID="{AD3174E8-058B-4D6E-962A-37736D5126F6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7FB55CA-E8F9-424C-AA20-DEB7832515C3}" type="pres">
      <dgm:prSet presAssocID="{AD3174E8-058B-4D6E-962A-37736D5126F6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67C6C69-AECF-44E2-BDAE-7FDC612F05C7}" type="pres">
      <dgm:prSet presAssocID="{0C4E60F6-5359-400B-BA8F-D3A6D98157E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B120AE1-42AF-44CF-8B52-4515B2DD99C0}" type="pres">
      <dgm:prSet presAssocID="{0C4E60F6-5359-400B-BA8F-D3A6D98157E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8384D87-483E-4C26-9F6D-262614E4F5B9}" type="pres">
      <dgm:prSet presAssocID="{211F4C9C-87EE-4767-930E-D5DE2C8B8161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D56D454-E0FE-4027-AE0F-AFA57E8CAF86}" type="pres">
      <dgm:prSet presAssocID="{AB1E7EDB-42F2-4151-BFFC-4BDDD76874A4}" presName="spacer" presStyleCnt="0"/>
      <dgm:spPr/>
    </dgm:pt>
    <dgm:pt modelId="{6EB82294-3B6C-4E05-914D-0445E91BCD17}" type="pres">
      <dgm:prSet presAssocID="{ABAEB60A-8B3F-41A0-90D9-A3E1F633173B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EF729653-2116-49E3-B98B-53E8B1C296FF}" srcId="{AD3174E8-058B-4D6E-962A-37736D5126F6}" destId="{2B34260E-2216-46BD-962F-EBB61D0B720A}" srcOrd="0" destOrd="0" parTransId="{A1015A44-DFD7-4BF6-9223-B62C044BEC07}" sibTransId="{F57B9240-20DC-4E20-A087-CB6D187C16F5}"/>
    <dgm:cxn modelId="{F738EE27-DAB2-42A0-8177-5A5ED1B39FD3}" srcId="{2E9EF726-2E8D-47F8-8EDF-FA039751768C}" destId="{ABAEB60A-8B3F-41A0-90D9-A3E1F633173B}" srcOrd="4" destOrd="0" parTransId="{1DC5C164-7347-4A9C-8B8B-038F7735EFE9}" sibTransId="{661784E8-FC8D-4BCF-B0EE-4BC7AD7EBB8B}"/>
    <dgm:cxn modelId="{EC37162F-5179-4902-9B6C-61236E1D171E}" type="presOf" srcId="{2E9EF726-2E8D-47F8-8EDF-FA039751768C}" destId="{4C92B0DB-EC45-4A47-85D5-A16CC2530982}" srcOrd="0" destOrd="0" presId="urn:microsoft.com/office/officeart/2005/8/layout/vList2"/>
    <dgm:cxn modelId="{3743BC58-237E-4BC8-860A-4B0E39BD295D}" type="presOf" srcId="{A867628C-E369-401E-93CC-D10590D92AB8}" destId="{2106523F-7C42-401E-BB35-2DFE47C5B4B8}" srcOrd="0" destOrd="0" presId="urn:microsoft.com/office/officeart/2005/8/layout/vList2"/>
    <dgm:cxn modelId="{4875E18D-8281-400A-8DE6-2087EB31F646}" type="presOf" srcId="{211F4C9C-87EE-4767-930E-D5DE2C8B8161}" destId="{48384D87-483E-4C26-9F6D-262614E4F5B9}" srcOrd="0" destOrd="0" presId="urn:microsoft.com/office/officeart/2005/8/layout/vList2"/>
    <dgm:cxn modelId="{CE93A6CB-9BF4-407D-A9A6-7B3090DCBA60}" srcId="{2E9EF726-2E8D-47F8-8EDF-FA039751768C}" destId="{A867628C-E369-401E-93CC-D10590D92AB8}" srcOrd="0" destOrd="0" parTransId="{1199D005-8BA8-44C8-A1B7-1E5852230AEB}" sibTransId="{6252F017-2B16-4FDC-B0C9-C6BFB09589FF}"/>
    <dgm:cxn modelId="{33CFBEBF-60B2-4233-8D52-66329301DF64}" type="presOf" srcId="{0C4E60F6-5359-400B-BA8F-D3A6D98157E9}" destId="{F67C6C69-AECF-44E2-BDAE-7FDC612F05C7}" srcOrd="0" destOrd="0" presId="urn:microsoft.com/office/officeart/2005/8/layout/vList2"/>
    <dgm:cxn modelId="{99E13FA7-AB5E-47B7-BFCC-A2A3C08E49F7}" type="presOf" srcId="{AD3174E8-058B-4D6E-962A-37736D5126F6}" destId="{DCB1CCE8-9128-46FD-8CEE-67D843E678C1}" srcOrd="0" destOrd="0" presId="urn:microsoft.com/office/officeart/2005/8/layout/vList2"/>
    <dgm:cxn modelId="{6988938C-A7BA-4158-ABD5-16162FEB4595}" srcId="{AD3174E8-058B-4D6E-962A-37736D5126F6}" destId="{BB527A3D-4871-4B93-B92B-A645C58EECE5}" srcOrd="1" destOrd="0" parTransId="{25647955-9920-4531-B6EA-26C2B9F4E9CF}" sibTransId="{FEBA7CA2-F7DC-4995-9747-39FE14F596DE}"/>
    <dgm:cxn modelId="{78A14E45-C69D-4CC7-9106-0B9C81328E3F}" type="presOf" srcId="{D4ECCADA-A05F-489F-8892-9AC2476B9CDB}" destId="{77FB55CA-E8F9-424C-AA20-DEB7832515C3}" srcOrd="0" destOrd="1" presId="urn:microsoft.com/office/officeart/2005/8/layout/vList2"/>
    <dgm:cxn modelId="{CE3EE34B-5A64-42B4-B79F-0A120F9345FA}" type="presOf" srcId="{AB657121-EBA6-4792-AF09-FFA3A43C3FD5}" destId="{2B120AE1-42AF-44CF-8B52-4515B2DD99C0}" srcOrd="0" destOrd="0" presId="urn:microsoft.com/office/officeart/2005/8/layout/vList2"/>
    <dgm:cxn modelId="{37F64967-101F-48CF-BEEC-5A5CA780D6DA}" type="presOf" srcId="{35AEF384-5D64-4F89-BED9-0C1A449071FE}" destId="{2B120AE1-42AF-44CF-8B52-4515B2DD99C0}" srcOrd="0" destOrd="1" presId="urn:microsoft.com/office/officeart/2005/8/layout/vList2"/>
    <dgm:cxn modelId="{8DE688D1-DA6A-478C-AF8F-1EDA9481B312}" srcId="{0C4E60F6-5359-400B-BA8F-D3A6D98157E9}" destId="{35AEF384-5D64-4F89-BED9-0C1A449071FE}" srcOrd="1" destOrd="0" parTransId="{5762B43E-43B8-4492-AEF4-A931629BB0C0}" sibTransId="{159FC5BD-25AF-49C2-93C4-6A253F0AE23C}"/>
    <dgm:cxn modelId="{BAAF82AF-DF0D-4EE1-8C04-DF8227E68CFE}" srcId="{2B34260E-2216-46BD-962F-EBB61D0B720A}" destId="{D4ECCADA-A05F-489F-8892-9AC2476B9CDB}" srcOrd="0" destOrd="0" parTransId="{C8BD2AEA-F206-41B9-8DDD-6E5D1C401C39}" sibTransId="{D2C64503-560C-4DFB-BFC4-2380157C2B59}"/>
    <dgm:cxn modelId="{4F6C6F98-A659-4C0D-B4B3-7EFFB189D5CF}" type="presOf" srcId="{B1D13388-5143-43AF-9D7E-4A1C347645A7}" destId="{77FB55CA-E8F9-424C-AA20-DEB7832515C3}" srcOrd="0" destOrd="3" presId="urn:microsoft.com/office/officeart/2005/8/layout/vList2"/>
    <dgm:cxn modelId="{5444A2C5-DDF0-4EE8-8D6B-8DB666497FDF}" srcId="{AD3174E8-058B-4D6E-962A-37736D5126F6}" destId="{B1D13388-5143-43AF-9D7E-4A1C347645A7}" srcOrd="2" destOrd="0" parTransId="{E4E28129-CB17-41E2-AE25-6471016B4F9E}" sibTransId="{7418BCDD-151E-4FA1-A7F8-92F4EEC97617}"/>
    <dgm:cxn modelId="{F1095A28-4C94-40F4-B9BA-E41F6C31D89A}" type="presOf" srcId="{2B34260E-2216-46BD-962F-EBB61D0B720A}" destId="{77FB55CA-E8F9-424C-AA20-DEB7832515C3}" srcOrd="0" destOrd="0" presId="urn:microsoft.com/office/officeart/2005/8/layout/vList2"/>
    <dgm:cxn modelId="{F1FBDDC3-D444-433E-88BE-02197E540B3A}" type="presOf" srcId="{ABAEB60A-8B3F-41A0-90D9-A3E1F633173B}" destId="{6EB82294-3B6C-4E05-914D-0445E91BCD17}" srcOrd="0" destOrd="0" presId="urn:microsoft.com/office/officeart/2005/8/layout/vList2"/>
    <dgm:cxn modelId="{DF61AEE5-A23B-4BC2-80D2-DF8147265715}" srcId="{2E9EF726-2E8D-47F8-8EDF-FA039751768C}" destId="{AD3174E8-058B-4D6E-962A-37736D5126F6}" srcOrd="1" destOrd="0" parTransId="{FD91AB76-96D7-459E-A43E-18FF2B675E97}" sibTransId="{EB6689BE-1CD2-405C-83F5-B85AE0C68E79}"/>
    <dgm:cxn modelId="{62D8ECFE-4224-478A-A41F-F02FA321E27D}" type="presOf" srcId="{BB527A3D-4871-4B93-B92B-A645C58EECE5}" destId="{77FB55CA-E8F9-424C-AA20-DEB7832515C3}" srcOrd="0" destOrd="2" presId="urn:microsoft.com/office/officeart/2005/8/layout/vList2"/>
    <dgm:cxn modelId="{0147A55C-2676-406E-BEFD-E8270FA305F2}" srcId="{2E9EF726-2E8D-47F8-8EDF-FA039751768C}" destId="{0C4E60F6-5359-400B-BA8F-D3A6D98157E9}" srcOrd="2" destOrd="0" parTransId="{8A669CB8-A75A-4CCF-A88E-FF4DED9D6333}" sibTransId="{F1547B6B-FB18-41D0-BC09-0B3E5D4824B2}"/>
    <dgm:cxn modelId="{76278CCE-5304-444D-BB14-8FF0CB345875}" srcId="{0C4E60F6-5359-400B-BA8F-D3A6D98157E9}" destId="{AB657121-EBA6-4792-AF09-FFA3A43C3FD5}" srcOrd="0" destOrd="0" parTransId="{6FA0E08B-1BFE-4E65-9719-93462EEE2C53}" sibTransId="{20DFFEC3-444E-4D68-9213-1313380AA476}"/>
    <dgm:cxn modelId="{5980034C-2361-4B68-9723-DF947D078EF8}" srcId="{2E9EF726-2E8D-47F8-8EDF-FA039751768C}" destId="{211F4C9C-87EE-4767-930E-D5DE2C8B8161}" srcOrd="3" destOrd="0" parTransId="{6BE141D2-021E-47C1-91EA-08C13F7DE7A3}" sibTransId="{AB1E7EDB-42F2-4151-BFFC-4BDDD76874A4}"/>
    <dgm:cxn modelId="{A76DEF98-C592-47E0-A5D9-6DE7127D17CD}" type="presParOf" srcId="{4C92B0DB-EC45-4A47-85D5-A16CC2530982}" destId="{2106523F-7C42-401E-BB35-2DFE47C5B4B8}" srcOrd="0" destOrd="0" presId="urn:microsoft.com/office/officeart/2005/8/layout/vList2"/>
    <dgm:cxn modelId="{E66D8A68-8FF2-4ED7-B53C-53E08131FF70}" type="presParOf" srcId="{4C92B0DB-EC45-4A47-85D5-A16CC2530982}" destId="{266B9CFC-317B-4C03-A725-B07E5D640547}" srcOrd="1" destOrd="0" presId="urn:microsoft.com/office/officeart/2005/8/layout/vList2"/>
    <dgm:cxn modelId="{E12BE9B0-B0CA-4507-914F-6D108D1D5FB2}" type="presParOf" srcId="{4C92B0DB-EC45-4A47-85D5-A16CC2530982}" destId="{DCB1CCE8-9128-46FD-8CEE-67D843E678C1}" srcOrd="2" destOrd="0" presId="urn:microsoft.com/office/officeart/2005/8/layout/vList2"/>
    <dgm:cxn modelId="{CC36E7EE-EDB4-47E6-BFD6-11270FB941B8}" type="presParOf" srcId="{4C92B0DB-EC45-4A47-85D5-A16CC2530982}" destId="{77FB55CA-E8F9-424C-AA20-DEB7832515C3}" srcOrd="3" destOrd="0" presId="urn:microsoft.com/office/officeart/2005/8/layout/vList2"/>
    <dgm:cxn modelId="{0DB53DC6-F3FD-46A2-9C31-2C14074AF653}" type="presParOf" srcId="{4C92B0DB-EC45-4A47-85D5-A16CC2530982}" destId="{F67C6C69-AECF-44E2-BDAE-7FDC612F05C7}" srcOrd="4" destOrd="0" presId="urn:microsoft.com/office/officeart/2005/8/layout/vList2"/>
    <dgm:cxn modelId="{B4660CC6-2FFA-4DE4-9919-0A4A92B2B8EB}" type="presParOf" srcId="{4C92B0DB-EC45-4A47-85D5-A16CC2530982}" destId="{2B120AE1-42AF-44CF-8B52-4515B2DD99C0}" srcOrd="5" destOrd="0" presId="urn:microsoft.com/office/officeart/2005/8/layout/vList2"/>
    <dgm:cxn modelId="{54DB3F10-2A7D-4061-9BF2-56107C583C85}" type="presParOf" srcId="{4C92B0DB-EC45-4A47-85D5-A16CC2530982}" destId="{48384D87-483E-4C26-9F6D-262614E4F5B9}" srcOrd="6" destOrd="0" presId="urn:microsoft.com/office/officeart/2005/8/layout/vList2"/>
    <dgm:cxn modelId="{072E5E9A-D65D-4689-9269-A6AB76FB432F}" type="presParOf" srcId="{4C92B0DB-EC45-4A47-85D5-A16CC2530982}" destId="{ED56D454-E0FE-4027-AE0F-AFA57E8CAF86}" srcOrd="7" destOrd="0" presId="urn:microsoft.com/office/officeart/2005/8/layout/vList2"/>
    <dgm:cxn modelId="{0125B98B-DAE5-4E01-91DF-1756F2D6A109}" type="presParOf" srcId="{4C92B0DB-EC45-4A47-85D5-A16CC2530982}" destId="{6EB82294-3B6C-4E05-914D-0445E91BCD1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06523F-7C42-401E-BB35-2DFE47C5B4B8}">
      <dsp:nvSpPr>
        <dsp:cNvPr id="0" name=""/>
        <dsp:cNvSpPr/>
      </dsp:nvSpPr>
      <dsp:spPr>
        <a:xfrm>
          <a:off x="0" y="17465"/>
          <a:ext cx="5207810" cy="4633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Population – 1.2 Billion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617" y="40082"/>
        <a:ext cx="5162576" cy="418085"/>
      </dsp:txXfrm>
    </dsp:sp>
    <dsp:sp modelId="{DCB1CCE8-9128-46FD-8CEE-67D843E678C1}">
      <dsp:nvSpPr>
        <dsp:cNvPr id="0" name=""/>
        <dsp:cNvSpPr/>
      </dsp:nvSpPr>
      <dsp:spPr>
        <a:xfrm>
          <a:off x="0" y="498065"/>
          <a:ext cx="5207810" cy="4633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Public Service Broadcaster - All India Radio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617" y="520682"/>
        <a:ext cx="5162576" cy="418085"/>
      </dsp:txXfrm>
    </dsp:sp>
    <dsp:sp modelId="{77FB55CA-E8F9-424C-AA20-DEB7832515C3}">
      <dsp:nvSpPr>
        <dsp:cNvPr id="0" name=""/>
        <dsp:cNvSpPr/>
      </dsp:nvSpPr>
      <dsp:spPr>
        <a:xfrm>
          <a:off x="0" y="961385"/>
          <a:ext cx="5207810" cy="1515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48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Transmitters – 574</a:t>
          </a:r>
          <a:endParaRPr lang="en-IN" sz="2000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MW – 144</a:t>
          </a: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SW – 48 &amp; FM - 382</a:t>
          </a:r>
          <a:endParaRPr lang="en-IN" sz="1800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Domestic Coverage – Almost 100%</a:t>
          </a:r>
          <a:endParaRPr lang="en-IN" sz="2000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External Services – 72 </a:t>
          </a:r>
          <a:r>
            <a:rPr lang="en-US" sz="2000" kern="1200" dirty="0" err="1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Hrs</a:t>
          </a:r>
          <a:r>
            <a:rPr lang="en-US" sz="20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/day in 27 Languages (15 Foreign &amp; 12 Indian)</a:t>
          </a:r>
          <a:endParaRPr lang="en-IN" sz="2000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961385"/>
        <a:ext cx="5207810" cy="1515240"/>
      </dsp:txXfrm>
    </dsp:sp>
    <dsp:sp modelId="{F67C6C69-AECF-44E2-BDAE-7FDC612F05C7}">
      <dsp:nvSpPr>
        <dsp:cNvPr id="0" name=""/>
        <dsp:cNvSpPr/>
      </dsp:nvSpPr>
      <dsp:spPr>
        <a:xfrm>
          <a:off x="0" y="2476625"/>
          <a:ext cx="5207810" cy="4633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Private FM Broadcasters – 245 Stations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617" y="2499242"/>
        <a:ext cx="5162576" cy="418085"/>
      </dsp:txXfrm>
    </dsp:sp>
    <dsp:sp modelId="{2B120AE1-42AF-44CF-8B52-4515B2DD99C0}">
      <dsp:nvSpPr>
        <dsp:cNvPr id="0" name=""/>
        <dsp:cNvSpPr/>
      </dsp:nvSpPr>
      <dsp:spPr>
        <a:xfrm>
          <a:off x="0" y="2939946"/>
          <a:ext cx="5207810" cy="64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48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Coverage – About 30%</a:t>
          </a:r>
          <a:endParaRPr lang="en-IN" sz="2000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Expansion Planned – 839 Stations</a:t>
          </a:r>
          <a:endParaRPr lang="en-IN" sz="2000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939946"/>
        <a:ext cx="5207810" cy="645840"/>
      </dsp:txXfrm>
    </dsp:sp>
    <dsp:sp modelId="{48384D87-483E-4C26-9F6D-262614E4F5B9}">
      <dsp:nvSpPr>
        <dsp:cNvPr id="0" name=""/>
        <dsp:cNvSpPr/>
      </dsp:nvSpPr>
      <dsp:spPr>
        <a:xfrm>
          <a:off x="0" y="3585786"/>
          <a:ext cx="5207810" cy="4633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Community Radio Stations - 167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617" y="3608403"/>
        <a:ext cx="5162576" cy="418085"/>
      </dsp:txXfrm>
    </dsp:sp>
    <dsp:sp modelId="{6EB82294-3B6C-4E05-914D-0445E91BCD17}">
      <dsp:nvSpPr>
        <dsp:cNvPr id="0" name=""/>
        <dsp:cNvSpPr/>
      </dsp:nvSpPr>
      <dsp:spPr>
        <a:xfrm>
          <a:off x="0" y="4066386"/>
          <a:ext cx="5207810" cy="4633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Internet Users – Over 220 Million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617" y="4089003"/>
        <a:ext cx="5162576" cy="4180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5624513" y="0"/>
            <a:ext cx="4302125" cy="3397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FC4EBDA-FD0D-4BC4-8637-C75934A91926}" type="datetime1">
              <a:rPr lang="en-US" altLang="en-US"/>
              <a:pPr>
                <a:defRPr/>
              </a:pPr>
              <a:t>2/1/2015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6456363"/>
            <a:ext cx="4302125" cy="3397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22" tIns="45712" rIns="91422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5624513" y="6456363"/>
            <a:ext cx="4302125" cy="3397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22" tIns="45712" rIns="91422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013CB2A-5B9F-47FD-A0A7-74F7F49F77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5775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5624513" y="0"/>
            <a:ext cx="4302125" cy="3397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1E48E7C-8C69-460B-BAE7-A88C7009F5A1}" type="datetime1">
              <a:rPr lang="en-US" altLang="en-US"/>
              <a:pPr>
                <a:defRPr/>
              </a:pPr>
              <a:t>2/1/2015</a:t>
            </a:fld>
            <a:endParaRPr lang="en-US" altLang="en-US"/>
          </a:p>
        </p:txBody>
      </p:sp>
      <p:sp>
        <p:nvSpPr>
          <p:cNvPr id="53252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992188" y="3228975"/>
            <a:ext cx="7943850" cy="305911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6456363"/>
            <a:ext cx="4302125" cy="3397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22" tIns="45712" rIns="91422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5624513" y="6456363"/>
            <a:ext cx="4302125" cy="3397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22" tIns="45712" rIns="91422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C4A2063-1235-4114-ADFA-5764D6488E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432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Geneva" charset="0"/>
        <a:cs typeface="Genev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34282459-AC24-4709-AD07-684941D111FF}" type="slidenum">
              <a:rPr lang="en-US" altLang="en-US" smtClean="0">
                <a:solidFill>
                  <a:srgbClr val="000000"/>
                </a:solidFill>
              </a:rPr>
              <a:pPr/>
              <a:t>1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5767CA7-8327-4655-9AF8-5A68384D4D48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EF11176-A5B8-4F30-B0DC-02EF0BBBF266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s-ES_tradnl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9pPr>
          </a:lstStyle>
          <a:p>
            <a:pPr>
              <a:spcBef>
                <a:spcPct val="0"/>
              </a:spcBef>
            </a:pPr>
            <a:fld id="{906C4CAC-EAD3-4D0D-A164-B9EF6C7615B2}" type="slidenum">
              <a:rPr lang="en-US" altLang="es-ES_tradnl" smtClean="0">
                <a:solidFill>
                  <a:srgbClr val="000000"/>
                </a:solidFill>
                <a:ea typeface="ＭＳ Ｐゴシック" pitchFamily="34" charset="-128"/>
              </a:rPr>
              <a:pPr>
                <a:spcBef>
                  <a:spcPct val="0"/>
                </a:spcBef>
              </a:pPr>
              <a:t>4</a:t>
            </a:fld>
            <a:endParaRPr lang="en-US" altLang="es-ES_tradnl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349B458-DC19-43B8-BD22-DB9D7CFC8B82}" type="slidenum">
              <a:rPr lang="en-US" altLang="en-US" smtClean="0">
                <a:solidFill>
                  <a:srgbClr val="000000"/>
                </a:solidFill>
              </a:rPr>
              <a:pPr/>
              <a:t>6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997692D-C655-4A06-B534-FCD3EEB22BC8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5E2C896-666C-49A6-80E9-518638ECB858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349B458-DC19-43B8-BD22-DB9D7CFC8B82}" type="slidenum">
              <a:rPr lang="en-US" altLang="en-US" smtClean="0">
                <a:solidFill>
                  <a:srgbClr val="000000"/>
                </a:solidFill>
              </a:rPr>
              <a:pPr/>
              <a:t>9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A5C07EA-E894-4C3A-B701-D53DCC98DB4D}" type="slidenum">
              <a:rPr lang="en-US" altLang="en-US" smtClean="0">
                <a:solidFill>
                  <a:srgbClr val="000000"/>
                </a:solidFill>
              </a:rPr>
              <a:pPr/>
              <a:t>10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3ADEB7ED-33D6-4FA8-9D14-B07D78D8929A}" type="slidenum">
              <a:rPr lang="en-US" altLang="en-US" smtClean="0">
                <a:solidFill>
                  <a:srgbClr val="000000"/>
                </a:solidFill>
              </a:rPr>
              <a:pPr/>
              <a:t>11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61EDFE5-62E2-46E4-B51F-C7CCF620769F}" type="slidenum">
              <a:rPr lang="en-US" altLang="en-US" smtClean="0">
                <a:solidFill>
                  <a:srgbClr val="000000"/>
                </a:solidFill>
              </a:rPr>
              <a:pPr/>
              <a:t>12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F367EDC-2063-4D2A-B4AE-D95225BBEB7E}" type="slidenum">
              <a:rPr lang="en-US" altLang="en-US" smtClean="0">
                <a:solidFill>
                  <a:srgbClr val="000000"/>
                </a:solidFill>
              </a:rPr>
              <a:pPr/>
              <a:t>13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40BCA15-A8B4-4CFF-9FCF-1CB8B17470FE}" type="slidenum">
              <a:rPr lang="en-US" altLang="en-US" smtClean="0">
                <a:solidFill>
                  <a:srgbClr val="000000"/>
                </a:solidFill>
              </a:rPr>
              <a:pPr/>
              <a:t>14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F6D6DF5-2EDE-405F-AEC2-5501A533D99E}" type="slidenum">
              <a:rPr lang="en-US" altLang="en-US" smtClean="0">
                <a:solidFill>
                  <a:srgbClr val="000000"/>
                </a:solidFill>
              </a:rPr>
              <a:pPr/>
              <a:t>15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3A50F24-711A-4421-8580-14824108D3D3}" type="slidenum">
              <a:rPr lang="en-US" altLang="en-US" smtClean="0">
                <a:solidFill>
                  <a:srgbClr val="000000"/>
                </a:solidFill>
              </a:rPr>
              <a:pPr/>
              <a:t>16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Geneva" pitchFamily="-107" charset="0"/>
                <a:cs typeface="Geneva" pitchFamily="-107" charset="0"/>
              </a:defRPr>
            </a:lvl9pPr>
          </a:lstStyle>
          <a:p>
            <a:pPr>
              <a:spcBef>
                <a:spcPct val="0"/>
              </a:spcBef>
            </a:pPr>
            <a:fld id="{3E389243-E13B-47E9-81DA-C4111FA5117D}" type="slidenum">
              <a:rPr lang="en-US" altLang="en-US" smtClean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en-US" smtClean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379FE451-66FB-489E-B30D-E71F4000804F}" type="slidenum">
              <a:rPr lang="en-US" altLang="en-US" smtClean="0">
                <a:solidFill>
                  <a:srgbClr val="000000"/>
                </a:solidFill>
              </a:rPr>
              <a:pPr/>
              <a:t>18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1363" indent="-2841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14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86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58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30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02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74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46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0B2CFA6-06E7-4898-B37E-B50BFB54DDE6}" type="slidenum">
              <a:rPr lang="en-US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 smtClean="0"/>
          </a:p>
        </p:txBody>
      </p:sp>
      <p:sp>
        <p:nvSpPr>
          <p:cNvPr id="563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263900" y="515938"/>
            <a:ext cx="3400425" cy="25495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2188" y="3228975"/>
            <a:ext cx="7945437" cy="3057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7029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0268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3571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9371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4408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2F4F8CD-39B9-46BB-8EE3-FD3457A5C975}" type="datetime1">
              <a:rPr lang="en-US" altLang="en-US"/>
              <a:pPr>
                <a:defRPr/>
              </a:pPr>
              <a:t>2/1/2015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o-RO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1877B4F-B590-45F8-9A96-73540DB369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1466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7725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9221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 eaLnBrk="1" hangingPunct="1">
              <a:defRPr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2DE0938A-2CD2-4807-8206-40F1A215E69A}" type="datetime1">
              <a:rPr lang="en-US" altLang="en-US"/>
              <a:pPr>
                <a:defRPr/>
              </a:pPr>
              <a:t>2/1/2015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 eaLnBrk="1" hangingPunct="1">
              <a:defRPr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ro-RO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 eaLnBrk="1" hangingPunct="1">
              <a:defRPr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E973F8E4-F37A-4907-8067-12B46DDA41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4354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4037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3871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3385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Relationship Id="rId9" Type="http://schemas.openxmlformats.org/officeDocument/2006/relationships/image" Target="file:///\\localhost\Work%20folder\My%20work%20folder\WORLD%20SERVICE\DRM%20backgrounds\The%20Future%20of%20DRM%20PPT:sheets\PPT%20header_Page%201.jpg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3.xml"/><Relationship Id="rId9" Type="http://schemas.openxmlformats.org/officeDocument/2006/relationships/image" Target="file:///\\localhost\Work%20folder\My%20work%20folder\WORLD%20SERVICE\DRM%20backgrounds\The%20Future%20of%20DRM%20PPT:sheets\PPT%20header_Page%201.jpg" TargetMode="Externa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circles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932308">
            <a:off x="238125" y="2493963"/>
            <a:ext cx="2200275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6" descr="dots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425" y="5113338"/>
            <a:ext cx="2314575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PPT page header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DRM footer PPT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7613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pitchFamily="-8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34" charset="-128"/>
          <a:cs typeface="ＭＳ Ｐゴシック" pitchFamily="-8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34" charset="-128"/>
          <a:cs typeface="ＭＳ Ｐゴシック" pitchFamily="-8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34" charset="-128"/>
          <a:cs typeface="ＭＳ Ｐゴシック" pitchFamily="-8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34" charset="-128"/>
          <a:cs typeface="ＭＳ Ｐゴシック" pitchFamily="-8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pitchFamily="3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Geneva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Genev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Genev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ircles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932308">
            <a:off x="238125" y="2493963"/>
            <a:ext cx="2200275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6" descr="dots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425" y="5113338"/>
            <a:ext cx="2314575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5" descr="DRM footer PPT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7613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PT header_Page 1.jpg" descr="/Work folder/My work folder/WORLD SERVICE/DRM backgrounds/The Future of DRM PPT:sheets/PPT header_Page 1.jpg"/>
          <p:cNvPicPr>
            <a:picLocks noChangeAspect="1"/>
          </p:cNvPicPr>
          <p:nvPr userDrawn="1"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64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pitchFamily="-8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34" charset="-128"/>
          <a:cs typeface="ＭＳ Ｐゴシック" pitchFamily="-8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34" charset="-128"/>
          <a:cs typeface="ＭＳ Ｐゴシック" pitchFamily="-8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34" charset="-128"/>
          <a:cs typeface="ＭＳ Ｐゴシック" pitchFamily="-8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34" charset="-128"/>
          <a:cs typeface="ＭＳ Ｐゴシック" pitchFamily="-8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pitchFamily="3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Geneva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Genev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ＭＳ Ｐゴシック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circles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932308">
            <a:off x="238125" y="2493963"/>
            <a:ext cx="2200275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6" descr="dots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425" y="5113338"/>
            <a:ext cx="2314575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5" descr="DRM footer PPT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7613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PT header_Page 1.jpg" descr="/Work folder/My work folder/WORLD SERVICE/DRM backgrounds/The Future of DRM PPT:sheets/PPT header_Page 1.jpg"/>
          <p:cNvPicPr>
            <a:picLocks noChangeAspect="1"/>
          </p:cNvPicPr>
          <p:nvPr userDrawn="1"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5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pitchFamily="-8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34" charset="-128"/>
          <a:cs typeface="ＭＳ Ｐゴシック" pitchFamily="-8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34" charset="-128"/>
          <a:cs typeface="ＭＳ Ｐゴシック" pitchFamily="-8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34" charset="-128"/>
          <a:cs typeface="ＭＳ Ｐゴシック" pitchFamily="-8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34" charset="-128"/>
          <a:cs typeface="ＭＳ Ｐゴシック" pitchFamily="-8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pitchFamily="3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Geneva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Genev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ＭＳ Ｐゴシック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circles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932308">
            <a:off x="238125" y="2493963"/>
            <a:ext cx="2200275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6" descr="dots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425" y="5113338"/>
            <a:ext cx="2314575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PPT page header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DRM footer PPT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7613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pitchFamily="-8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34" charset="-128"/>
          <a:cs typeface="ＭＳ Ｐゴシック" pitchFamily="-8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34" charset="-128"/>
          <a:cs typeface="ＭＳ Ｐゴシック" pitchFamily="-8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34" charset="-128"/>
          <a:cs typeface="ＭＳ Ｐゴシック" pitchFamily="-8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34" charset="-128"/>
          <a:cs typeface="ＭＳ Ｐゴシック" pitchFamily="-8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pitchFamily="3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Geneva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Genev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Genev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rm.org/wp-content/uploads/2013/09/DRM-xHE-AAC-Demo_v2_20130913.avi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drm.org/wp-content/uploads/2014/01/DRM-System-Specification-ETSI-ES-201-980-V4.1.1-2014-01.pdf" TargetMode="External"/><Relationship Id="rId4" Type="http://schemas.openxmlformats.org/officeDocument/2006/relationships/hyperlink" Target="http://www.drm.org/?p=2762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file:///\\localhost\Work%20folder\My%20work%20folder\WORLD%20SERVICE\DRM%20backgrounds\The%20Future%20of%20DRM%20PPT:sheets\Flag%20Maps\maps.jpg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rmsa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jpe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5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jpeg"/><Relationship Id="rId10" Type="http://schemas.openxmlformats.org/officeDocument/2006/relationships/image" Target="../media/image48.jpe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hyperlink" Target="http://www.frontier-silicon.com/new-digital-radio-chip-targets-smart-devices-and-global-markets" TargetMode="External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4" Type="http://schemas.openxmlformats.org/officeDocument/2006/relationships/hyperlink" Target="http://www.siano-ms.com/index.php/news/press-releases/261-siano-launches-advanced-multi-standard-digital-radio-receiver-chip-supporting-t-dmb-dab-dab-drm-and-legacy-fm-radio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projectoffice@drm.or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13" Type="http://schemas.openxmlformats.org/officeDocument/2006/relationships/image" Target="../media/image70.jpeg"/><Relationship Id="rId18" Type="http://schemas.openxmlformats.org/officeDocument/2006/relationships/image" Target="../media/image75.png"/><Relationship Id="rId26" Type="http://schemas.openxmlformats.org/officeDocument/2006/relationships/image" Target="../media/image82.jpeg"/><Relationship Id="rId3" Type="http://schemas.openxmlformats.org/officeDocument/2006/relationships/image" Target="../media/image61.jpeg"/><Relationship Id="rId21" Type="http://schemas.openxmlformats.org/officeDocument/2006/relationships/image" Target="../media/image78.png"/><Relationship Id="rId7" Type="http://schemas.openxmlformats.org/officeDocument/2006/relationships/image" Target="../media/image64.jpeg"/><Relationship Id="rId12" Type="http://schemas.openxmlformats.org/officeDocument/2006/relationships/image" Target="../media/image69.png"/><Relationship Id="rId17" Type="http://schemas.openxmlformats.org/officeDocument/2006/relationships/image" Target="../media/image74.jpeg"/><Relationship Id="rId25" Type="http://schemas.openxmlformats.org/officeDocument/2006/relationships/image" Target="../media/image81.png"/><Relationship Id="rId2" Type="http://schemas.openxmlformats.org/officeDocument/2006/relationships/image" Target="../media/image60.jpeg"/><Relationship Id="rId16" Type="http://schemas.openxmlformats.org/officeDocument/2006/relationships/image" Target="../media/image73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68.png"/><Relationship Id="rId24" Type="http://schemas.openxmlformats.org/officeDocument/2006/relationships/hyperlink" Target="http://www.english.rfi.fr/" TargetMode="External"/><Relationship Id="rId5" Type="http://schemas.openxmlformats.org/officeDocument/2006/relationships/image" Target="../media/image63.jpeg"/><Relationship Id="rId15" Type="http://schemas.openxmlformats.org/officeDocument/2006/relationships/image" Target="../media/image72.png"/><Relationship Id="rId23" Type="http://schemas.openxmlformats.org/officeDocument/2006/relationships/image" Target="../media/image80.png"/><Relationship Id="rId10" Type="http://schemas.openxmlformats.org/officeDocument/2006/relationships/image" Target="../media/image67.jpeg"/><Relationship Id="rId19" Type="http://schemas.openxmlformats.org/officeDocument/2006/relationships/image" Target="../media/image76.png"/><Relationship Id="rId4" Type="http://schemas.openxmlformats.org/officeDocument/2006/relationships/image" Target="../media/image62.jpeg"/><Relationship Id="rId9" Type="http://schemas.openxmlformats.org/officeDocument/2006/relationships/image" Target="../media/image66.jpeg"/><Relationship Id="rId14" Type="http://schemas.openxmlformats.org/officeDocument/2006/relationships/image" Target="../media/image71.png"/><Relationship Id="rId22" Type="http://schemas.openxmlformats.org/officeDocument/2006/relationships/image" Target="../media/image79.jpeg"/><Relationship Id="rId27" Type="http://schemas.openxmlformats.org/officeDocument/2006/relationships/image" Target="../media/image8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.uk/imgres?imgurl=http://static.unplugged.rcrwireless.com/wp-content/uploads/2010/11/youtube-logo2.jpeg&amp;imgrefurl=http://unplugged.rcrwireless.com/index.php/20101111/news/5092/youtube-now-processing-35-hours-of-video-every-minute/attachment/youtube-logo2/&amp;h=905&amp;w=1280&amp;sz=56&amp;tbnid=JK3T0Bi266AFaM:&amp;tbnh=106&amp;tbnw=150&amp;prev=/search?q=youtube+logo&amp;tbm=isch&amp;tbo=u&amp;zoom=1&amp;q=youtube+logo&amp;hl=en&amp;usg=__IK-ZpS0td3k1VFb8tr64HUrkSMA=&amp;sa=X&amp;ei=PpANT_2hB5SChQfH54SfBA&amp;ved=0CCUQ9QEwBA" TargetMode="External"/><Relationship Id="rId13" Type="http://schemas.openxmlformats.org/officeDocument/2006/relationships/image" Target="../media/image88.jpeg"/><Relationship Id="rId18" Type="http://schemas.openxmlformats.org/officeDocument/2006/relationships/image" Target="../media/image91.jpeg"/><Relationship Id="rId3" Type="http://schemas.openxmlformats.org/officeDocument/2006/relationships/hyperlink" Target="http://www.drm.org/" TargetMode="External"/><Relationship Id="rId7" Type="http://schemas.openxmlformats.org/officeDocument/2006/relationships/image" Target="../media/image85.jpeg"/><Relationship Id="rId12" Type="http://schemas.openxmlformats.org/officeDocument/2006/relationships/hyperlink" Target="http://www.google.co.uk/imgres?imgurl=http://teachknowlogy.com/Images/LinkeIn_Logo.png&amp;imgrefurl=http://teachknowlogy.com/&amp;h=256&amp;w=256&amp;sz=9&amp;tbnid=Twj1XG4DZ5GyxM:&amp;tbnh=111&amp;tbnw=111&amp;prev=/search?q=linked+in+logo&amp;tbm=isch&amp;tbo=u&amp;zoom=1&amp;q=linked+in+logo&amp;hl=en&amp;usg=__9v2DewaoAnaX1Duq_kSfdwBwHcA=&amp;sa=X&amp;ei=xJINT7WTAsHNhAeRm7CvBA&amp;ved=0CCIQ9QEwBA" TargetMode="External"/><Relationship Id="rId17" Type="http://schemas.openxmlformats.org/officeDocument/2006/relationships/image" Target="../media/image90.png"/><Relationship Id="rId2" Type="http://schemas.openxmlformats.org/officeDocument/2006/relationships/notesSlide" Target="../notesSlides/notesSlide18.xml"/><Relationship Id="rId16" Type="http://schemas.openxmlformats.org/officeDocument/2006/relationships/hyperlink" Target="http://www.drm.org/wp-content/uploads/2012/10/DRM-Introduction-Implementation-Guide.pdf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4.jpeg"/><Relationship Id="rId11" Type="http://schemas.openxmlformats.org/officeDocument/2006/relationships/image" Target="../media/image87.jpeg"/><Relationship Id="rId5" Type="http://schemas.openxmlformats.org/officeDocument/2006/relationships/hyperlink" Target="mailto:projectoffice@drm.org" TargetMode="External"/><Relationship Id="rId15" Type="http://schemas.openxmlformats.org/officeDocument/2006/relationships/image" Target="../media/image89.jpeg"/><Relationship Id="rId10" Type="http://schemas.openxmlformats.org/officeDocument/2006/relationships/hyperlink" Target="http://webrulon.com/wp-content/uploads/2010/04/flickr-logo.jpg" TargetMode="External"/><Relationship Id="rId19" Type="http://schemas.openxmlformats.org/officeDocument/2006/relationships/image" Target="cid:image001.jpg@01D03970.33AD4C20" TargetMode="External"/><Relationship Id="rId4" Type="http://schemas.openxmlformats.org/officeDocument/2006/relationships/hyperlink" Target="http://www.drm.org/newsletters" TargetMode="External"/><Relationship Id="rId9" Type="http://schemas.openxmlformats.org/officeDocument/2006/relationships/image" Target="../media/image86.jpeg"/><Relationship Id="rId14" Type="http://schemas.openxmlformats.org/officeDocument/2006/relationships/hyperlink" Target="http://www.google.co.uk/imgres?imgurl=http://i143.photobucket.com/albums/r130/hannah_nicklin/audioboo_logo.jpg&amp;imgrefurl=http://www.hannahnicklin.com/tag/wikipolitics/&amp;h=493&amp;w=500&amp;sz=20&amp;tbnid=d6amRdAhEnASsM:&amp;tbnh=128&amp;tbnw=130&amp;prev=/search?q=audioboo+logo&amp;tbm=isch&amp;tbo=u&amp;zoom=1&amp;q=audioboo+logo&amp;hl=en&amp;usg=__B8YNREpTaOo7Dpguiw7-_jG1mJE=&amp;sa=X&amp;ei=ptANT7iGDMbQhAe_9YmQBA&amp;ved=0CC8Q9QEwC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1057275" y="2870200"/>
            <a:ext cx="7199313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ct val="150000"/>
              </a:lnSpc>
              <a:spcAft>
                <a:spcPts val="1200"/>
              </a:spcAft>
            </a:pPr>
            <a:endParaRPr lang="en-GB" altLang="en-US" sz="1400">
              <a:solidFill>
                <a:srgbClr val="3B3C3E"/>
              </a:solidFill>
            </a:endParaRPr>
          </a:p>
          <a:p>
            <a:pPr eaLnBrk="1" hangingPunct="1">
              <a:lnSpc>
                <a:spcPct val="150000"/>
              </a:lnSpc>
              <a:spcAft>
                <a:spcPts val="1200"/>
              </a:spcAft>
            </a:pPr>
            <a:endParaRPr lang="en-US" altLang="en-US" sz="1400" i="1">
              <a:solidFill>
                <a:srgbClr val="3B3C3E"/>
              </a:solidFill>
            </a:endParaRPr>
          </a:p>
        </p:txBody>
      </p:sp>
      <p:sp>
        <p:nvSpPr>
          <p:cNvPr id="7171" name="Subtitle 2"/>
          <p:cNvSpPr txBox="1">
            <a:spLocks/>
          </p:cNvSpPr>
          <p:nvPr/>
        </p:nvSpPr>
        <p:spPr bwMode="auto">
          <a:xfrm>
            <a:off x="1419225" y="4211638"/>
            <a:ext cx="6400800" cy="105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Char char="•"/>
            </a:pPr>
            <a:endParaRPr lang="en-GB" altLang="en-US" sz="32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10" name="Picture 18" descr="world-m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65200"/>
            <a:ext cx="9144000" cy="4287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7173" name="Picture 14" descr="tokyo-girl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5106988"/>
            <a:ext cx="2381250" cy="1979612"/>
          </a:xfrm>
          <a:prstGeom prst="rect">
            <a:avLst/>
          </a:prstGeom>
          <a:noFill/>
          <a:ln w="19050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15" descr="guy-with-headphone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8" y="5110163"/>
            <a:ext cx="2378075" cy="1976437"/>
          </a:xfrm>
          <a:prstGeom prst="rect">
            <a:avLst/>
          </a:prstGeom>
          <a:noFill/>
          <a:ln w="19050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16" descr="gorls-in-car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4"/>
          <a:stretch>
            <a:fillRect/>
          </a:stretch>
        </p:blipFill>
        <p:spPr bwMode="auto">
          <a:xfrm>
            <a:off x="7026275" y="5105400"/>
            <a:ext cx="2108200" cy="1981200"/>
          </a:xfrm>
          <a:prstGeom prst="rect">
            <a:avLst/>
          </a:prstGeom>
          <a:noFill/>
          <a:ln w="19050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17" descr="girl-headphones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"/>
          <a:stretch>
            <a:fillRect/>
          </a:stretch>
        </p:blipFill>
        <p:spPr bwMode="auto">
          <a:xfrm>
            <a:off x="9525" y="5106988"/>
            <a:ext cx="2347913" cy="1979612"/>
          </a:xfrm>
          <a:prstGeom prst="rect">
            <a:avLst/>
          </a:prstGeom>
          <a:noFill/>
          <a:ln w="19050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7" name="TextBox 8"/>
          <p:cNvSpPr txBox="1">
            <a:spLocks noChangeArrowheads="1"/>
          </p:cNvSpPr>
          <p:nvPr/>
        </p:nvSpPr>
        <p:spPr bwMode="auto">
          <a:xfrm>
            <a:off x="2566444" y="2616199"/>
            <a:ext cx="6824662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3600" b="1" dirty="0">
                <a:solidFill>
                  <a:srgbClr val="C00000"/>
                </a:solidFill>
                <a:cs typeface="Arial" pitchFamily="34" charset="0"/>
              </a:rPr>
              <a:t>MARKETS</a:t>
            </a:r>
            <a:r>
              <a:rPr lang="en-US" altLang="en-US" sz="3600" dirty="0"/>
              <a:t> </a:t>
            </a:r>
            <a:r>
              <a:rPr lang="en-US" altLang="en-US" sz="3600" dirty="0">
                <a:solidFill>
                  <a:srgbClr val="3B3C3E"/>
                </a:solidFill>
              </a:rPr>
              <a:t>- </a:t>
            </a:r>
            <a:r>
              <a:rPr lang="en-US" altLang="en-US" sz="3800" dirty="0">
                <a:solidFill>
                  <a:srgbClr val="3B3C3E"/>
                </a:solidFill>
              </a:rPr>
              <a:t>A </a:t>
            </a:r>
            <a:r>
              <a:rPr lang="en-US" altLang="en-US" sz="3800" dirty="0" smtClean="0">
                <a:solidFill>
                  <a:srgbClr val="3B3C3E"/>
                </a:solidFill>
              </a:rPr>
              <a:t>Snapshot</a:t>
            </a:r>
            <a:endParaRPr lang="en-US" altLang="en-US" sz="3800" dirty="0">
              <a:solidFill>
                <a:srgbClr val="3B3C3E"/>
              </a:solidFill>
            </a:endParaRPr>
          </a:p>
        </p:txBody>
      </p:sp>
      <p:pic>
        <p:nvPicPr>
          <p:cNvPr id="7178" name="Picture 11" descr="High resolution-DRM_logo only.eps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09" y="2006600"/>
            <a:ext cx="227647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1057275" y="2870200"/>
            <a:ext cx="7199313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ct val="150000"/>
              </a:lnSpc>
              <a:spcAft>
                <a:spcPts val="1200"/>
              </a:spcAft>
            </a:pPr>
            <a:endParaRPr lang="en-GB" altLang="en-US" sz="1400">
              <a:solidFill>
                <a:srgbClr val="3B3C3E"/>
              </a:solidFill>
            </a:endParaRPr>
          </a:p>
          <a:p>
            <a:pPr eaLnBrk="1" hangingPunct="1">
              <a:lnSpc>
                <a:spcPct val="150000"/>
              </a:lnSpc>
              <a:spcAft>
                <a:spcPts val="1200"/>
              </a:spcAft>
            </a:pPr>
            <a:endParaRPr lang="en-US" altLang="en-US" sz="1400" i="1">
              <a:solidFill>
                <a:srgbClr val="3B3C3E"/>
              </a:solidFill>
            </a:endParaRPr>
          </a:p>
        </p:txBody>
      </p:sp>
      <p:sp>
        <p:nvSpPr>
          <p:cNvPr id="14339" name="Subtitle 2"/>
          <p:cNvSpPr txBox="1">
            <a:spLocks/>
          </p:cNvSpPr>
          <p:nvPr/>
        </p:nvSpPr>
        <p:spPr bwMode="auto">
          <a:xfrm>
            <a:off x="1419225" y="4211638"/>
            <a:ext cx="6400800" cy="105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Char char="•"/>
            </a:pPr>
            <a:endParaRPr lang="en-GB" altLang="en-US" sz="3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-5129" y="948443"/>
            <a:ext cx="9143999" cy="467999"/>
          </a:xfrm>
          <a:prstGeom prst="roundRect">
            <a:avLst>
              <a:gd name="adj" fmla="val 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defTabSz="863600" eaLnBrk="1" hangingPunct="1">
              <a:defRPr/>
            </a:pPr>
            <a:endParaRPr lang="de-DE" sz="2400" spc="5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/>
              <a:cs typeface="Arial Black"/>
            </a:endParaRPr>
          </a:p>
          <a:p>
            <a:pPr algn="ctr" eaLnBrk="1" hangingPunct="1">
              <a:defRPr/>
            </a:pPr>
            <a:r>
              <a:rPr lang="en-GB" sz="24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/>
                <a:ea typeface="ＭＳ Ｐゴシック" pitchFamily="-107" charset="-128"/>
                <a:cs typeface="Arial Black"/>
              </a:rPr>
              <a:t>DRM adopts the </a:t>
            </a:r>
            <a:r>
              <a:rPr lang="en-GB" sz="2400" b="1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/>
                <a:ea typeface="ＭＳ Ｐゴシック" pitchFamily="-107" charset="-128"/>
                <a:cs typeface="Arial Black"/>
              </a:rPr>
              <a:t>xHE</a:t>
            </a:r>
            <a:r>
              <a:rPr lang="en-GB" sz="24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/>
                <a:ea typeface="ＭＳ Ｐゴシック" pitchFamily="-107" charset="-128"/>
                <a:cs typeface="Arial Black"/>
              </a:rPr>
              <a:t>-AAC Audio Codec</a:t>
            </a:r>
          </a:p>
        </p:txBody>
      </p: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201613" y="1819275"/>
            <a:ext cx="8910637" cy="402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404040"/>
                </a:solidFill>
              </a:rPr>
              <a:t>Digital Radio Mondiale (DRM) is the first global broadcast standard to embrace the </a:t>
            </a:r>
            <a:r>
              <a:rPr lang="en-US" altLang="en-US" b="1">
                <a:solidFill>
                  <a:srgbClr val="C00000"/>
                </a:solidFill>
              </a:rPr>
              <a:t>Extended HE-AAC codec (Sept. 2013)</a:t>
            </a:r>
          </a:p>
          <a:p>
            <a:pPr eaLnBrk="1" hangingPunct="1"/>
            <a:endParaRPr lang="en-US" altLang="en-US" b="1">
              <a:solidFill>
                <a:srgbClr val="404040"/>
              </a:solidFill>
            </a:endParaRPr>
          </a:p>
          <a:p>
            <a:pPr eaLnBrk="1" hangingPunct="1">
              <a:lnSpc>
                <a:spcPts val="2163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altLang="en-US">
                <a:solidFill>
                  <a:srgbClr val="E0001B"/>
                </a:solidFill>
              </a:rPr>
              <a:t>•	</a:t>
            </a:r>
            <a:r>
              <a:rPr lang="en-US" altLang="en-US" sz="1600">
                <a:solidFill>
                  <a:srgbClr val="404040"/>
                </a:solidFill>
              </a:rPr>
              <a:t>First MPEG audio codec to combine speech and general-purpose audio coding in a 	unified system</a:t>
            </a:r>
          </a:p>
          <a:p>
            <a:pPr eaLnBrk="1" hangingPunct="1">
              <a:lnSpc>
                <a:spcPts val="2163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altLang="en-US" sz="1600">
                <a:solidFill>
                  <a:srgbClr val="E0001B"/>
                </a:solidFill>
              </a:rPr>
              <a:t>•	</a:t>
            </a:r>
            <a:r>
              <a:rPr lang="en-US" altLang="en-US" sz="1600">
                <a:solidFill>
                  <a:srgbClr val="404040"/>
                </a:solidFill>
              </a:rPr>
              <a:t>Allows high quality delivery of any type of audio content at virtually any bit rate</a:t>
            </a:r>
          </a:p>
          <a:p>
            <a:pPr eaLnBrk="1" hangingPunct="1">
              <a:lnSpc>
                <a:spcPts val="2163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altLang="en-US" sz="1600">
                <a:solidFill>
                  <a:srgbClr val="E0001B"/>
                </a:solidFill>
              </a:rPr>
              <a:t>•	</a:t>
            </a:r>
            <a:r>
              <a:rPr lang="en-US" altLang="en-US" sz="1600">
                <a:solidFill>
                  <a:srgbClr val="404040"/>
                </a:solidFill>
              </a:rPr>
              <a:t>Makes DRM one of the strongest digital options</a:t>
            </a:r>
          </a:p>
          <a:p>
            <a:pPr eaLnBrk="1" hangingPunct="1">
              <a:lnSpc>
                <a:spcPts val="2163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altLang="en-US" sz="1600">
                <a:solidFill>
                  <a:srgbClr val="E0001B"/>
                </a:solidFill>
              </a:rPr>
              <a:t>•	</a:t>
            </a:r>
            <a:r>
              <a:rPr lang="en-US" altLang="en-US" sz="1600">
                <a:solidFill>
                  <a:srgbClr val="404040"/>
                </a:solidFill>
              </a:rPr>
              <a:t>For sound samples, please visit: </a:t>
            </a:r>
            <a:br>
              <a:rPr lang="en-US" altLang="en-US" sz="1600">
                <a:solidFill>
                  <a:srgbClr val="404040"/>
                </a:solidFill>
              </a:rPr>
            </a:br>
            <a:r>
              <a:rPr lang="en-US" altLang="en-US" sz="1600">
                <a:solidFill>
                  <a:srgbClr val="404040"/>
                </a:solidFill>
              </a:rPr>
              <a:t> </a:t>
            </a:r>
            <a:r>
              <a:rPr lang="en-US" altLang="en-US" sz="1600" b="1">
                <a:solidFill>
                  <a:srgbClr val="09398D"/>
                </a:solidFill>
                <a:hlinkClick r:id="rId3"/>
              </a:rPr>
              <a:t>http://www.drm.org/wp-content/uploads/2013/09/DRM-xHE-AAC-Demo_v2_20130913.avi</a:t>
            </a:r>
            <a:r>
              <a:rPr lang="en-US" altLang="en-US" sz="1600" b="1">
                <a:solidFill>
                  <a:srgbClr val="09398D"/>
                </a:solidFill>
              </a:rPr>
              <a:t> </a:t>
            </a:r>
          </a:p>
          <a:p>
            <a:pPr eaLnBrk="1" hangingPunct="1">
              <a:lnSpc>
                <a:spcPts val="2163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altLang="en-US" sz="1600">
                <a:solidFill>
                  <a:srgbClr val="E0001B"/>
                </a:solidFill>
              </a:rPr>
              <a:t>•	</a:t>
            </a:r>
            <a:r>
              <a:rPr lang="en-US" altLang="en-US" sz="1600">
                <a:solidFill>
                  <a:srgbClr val="3B3C3E"/>
                </a:solidFill>
              </a:rPr>
              <a:t>ETSI new specification ES 20/980 V4.1.1 (2014.01) </a:t>
            </a:r>
            <a:r>
              <a:rPr lang="en-US" altLang="en-US" sz="1600" b="1">
                <a:solidFill>
                  <a:srgbClr val="3B3C3E"/>
                </a:solidFill>
                <a:hlinkClick r:id="rId4"/>
              </a:rPr>
              <a:t>http://www.drm.org/?p=2762</a:t>
            </a:r>
            <a:endParaRPr lang="en-US" altLang="en-US" sz="1600" b="1">
              <a:solidFill>
                <a:srgbClr val="3B3C3E"/>
              </a:solidFill>
            </a:endParaRPr>
          </a:p>
          <a:p>
            <a:pPr eaLnBrk="1" hangingPunct="1">
              <a:lnSpc>
                <a:spcPts val="2163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altLang="en-US" sz="1200" b="1">
                <a:solidFill>
                  <a:srgbClr val="09398D"/>
                </a:solidFill>
              </a:rPr>
              <a:t>    (</a:t>
            </a:r>
            <a:r>
              <a:rPr lang="en-GB" altLang="en-US" sz="1200" b="1">
                <a:solidFill>
                  <a:srgbClr val="09398D"/>
                </a:solidFill>
                <a:hlinkClick r:id="rId5"/>
              </a:rPr>
              <a:t>http://www.drm.org/wp-content/uploads/2014/01/DRM-System-Specification-ETSI-ES-201-980-V4.1.1-2014-01.pdf</a:t>
            </a:r>
            <a:r>
              <a:rPr lang="en-GB" altLang="en-US" sz="1200" b="1">
                <a:solidFill>
                  <a:srgbClr val="09398D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-5129" y="948443"/>
            <a:ext cx="9143999" cy="467999"/>
          </a:xfrm>
          <a:prstGeom prst="roundRect">
            <a:avLst>
              <a:gd name="adj" fmla="val 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defTabSz="863600" eaLnBrk="1" hangingPunct="1">
              <a:defRPr/>
            </a:pPr>
            <a:endParaRPr lang="de-DE" sz="2400" spc="5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/>
              <a:cs typeface="Arial Black"/>
            </a:endParaRPr>
          </a:p>
          <a:p>
            <a:pPr algn="ctr" defTabSz="863600" eaLnBrk="1" hangingPunct="1">
              <a:defRPr/>
            </a:pPr>
            <a:r>
              <a:rPr lang="en-GB" sz="24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/>
                <a:ea typeface="ＭＳ Ｐゴシック" pitchFamily="-107" charset="-128"/>
                <a:cs typeface="Arial Black"/>
              </a:rPr>
              <a:t>DRM Broadcasts and Trials in the World</a:t>
            </a:r>
            <a:endParaRPr lang="de-DE" sz="2400" spc="5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/>
              <a:cs typeface="Arial Black"/>
            </a:endParaRPr>
          </a:p>
        </p:txBody>
      </p:sp>
      <p:pic>
        <p:nvPicPr>
          <p:cNvPr id="1026" name="Picture 2" descr="I:\Marketing\Marketing Pack 2014\Marketing MASTER  SEPT 2014\Map World DRM - Nov 20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21" y="1493748"/>
            <a:ext cx="7133475" cy="475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maps.jpg" descr="/Work folder/My work folder/WORLD SERVICE/DRM backgrounds/The Future of DRM PPT:sheets/Flag Maps/maps.jpg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45"/>
          <a:stretch>
            <a:fillRect/>
          </a:stretch>
        </p:blipFill>
        <p:spPr bwMode="auto">
          <a:xfrm>
            <a:off x="395288" y="1162050"/>
            <a:ext cx="8493125" cy="501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9"/>
          <p:cNvSpPr>
            <a:spLocks noChangeArrowheads="1"/>
          </p:cNvSpPr>
          <p:nvPr/>
        </p:nvSpPr>
        <p:spPr bwMode="auto">
          <a:xfrm>
            <a:off x="1074738" y="3552825"/>
            <a:ext cx="544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s-ES_tradnl" sz="1200" b="1">
                <a:solidFill>
                  <a:srgbClr val="FFFFFF"/>
                </a:solidFill>
                <a:latin typeface="Swis721 Bd BT"/>
                <a:cs typeface="Arial" pitchFamily="34" charset="0"/>
              </a:rPr>
              <a:t>India</a:t>
            </a:r>
            <a:endParaRPr lang="en-US" altLang="es-ES_tradnl" sz="120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1508" name="Rectangle 10"/>
          <p:cNvSpPr>
            <a:spLocks noChangeArrowheads="1"/>
          </p:cNvSpPr>
          <p:nvPr/>
        </p:nvSpPr>
        <p:spPr bwMode="auto">
          <a:xfrm>
            <a:off x="4416425" y="2678113"/>
            <a:ext cx="688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s-ES_tradnl" sz="1200" b="1">
                <a:solidFill>
                  <a:srgbClr val="FFFFFF"/>
                </a:solidFill>
                <a:latin typeface="Swis721 Bd BT"/>
                <a:cs typeface="Arial" pitchFamily="34" charset="0"/>
              </a:rPr>
              <a:t>Russia</a:t>
            </a:r>
            <a:endParaRPr lang="en-US" altLang="es-ES_tradnl" sz="120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1509" name="Rectangle 11"/>
          <p:cNvSpPr>
            <a:spLocks noChangeArrowheads="1"/>
          </p:cNvSpPr>
          <p:nvPr/>
        </p:nvSpPr>
        <p:spPr bwMode="auto">
          <a:xfrm>
            <a:off x="7524750" y="3273425"/>
            <a:ext cx="6032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s-ES_tradnl" sz="1200" b="1">
                <a:solidFill>
                  <a:srgbClr val="FFFFFF"/>
                </a:solidFill>
                <a:latin typeface="Swis721 Bd BT"/>
                <a:cs typeface="Arial" pitchFamily="34" charset="0"/>
              </a:rPr>
              <a:t>Brazil</a:t>
            </a:r>
            <a:endParaRPr lang="en-US" altLang="es-ES_tradnl" sz="120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0" y="939874"/>
            <a:ext cx="9143999" cy="467999"/>
          </a:xfrm>
          <a:prstGeom prst="roundRect">
            <a:avLst>
              <a:gd name="adj" fmla="val 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defTabSz="863600">
              <a:defRPr/>
            </a:pPr>
            <a:endParaRPr lang="de-DE" sz="2400" spc="5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/>
              <a:cs typeface="Arial Black"/>
            </a:endParaRPr>
          </a:p>
          <a:p>
            <a:pPr algn="ctr" defTabSz="863600">
              <a:defRPr/>
            </a:pPr>
            <a:r>
              <a:rPr lang="de-DE" sz="2400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/>
                <a:cs typeface="Arial Black"/>
              </a:rPr>
              <a:t>DRM Key Markets</a:t>
            </a:r>
          </a:p>
        </p:txBody>
      </p:sp>
      <p:sp>
        <p:nvSpPr>
          <p:cNvPr id="21511" name="Rectangle 11"/>
          <p:cNvSpPr>
            <a:spLocks noChangeArrowheads="1"/>
          </p:cNvSpPr>
          <p:nvPr/>
        </p:nvSpPr>
        <p:spPr bwMode="auto">
          <a:xfrm>
            <a:off x="4216400" y="4265613"/>
            <a:ext cx="6334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s-ES_tradnl" sz="1200" b="1">
                <a:solidFill>
                  <a:srgbClr val="FFFFFF"/>
                </a:solidFill>
                <a:latin typeface="Swis721 Bd BT"/>
                <a:cs typeface="Arial" pitchFamily="34" charset="0"/>
              </a:rPr>
              <a:t>Africa</a:t>
            </a:r>
            <a:endParaRPr lang="en-US" altLang="es-ES_tradnl" sz="120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mapsofindia.com/maps/india/india_ma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252663"/>
            <a:ext cx="3565525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Diagram 1"/>
          <p:cNvGraphicFramePr/>
          <p:nvPr/>
        </p:nvGraphicFramePr>
        <p:xfrm>
          <a:off x="3715473" y="1701478"/>
          <a:ext cx="5207810" cy="4547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2532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3825"/>
            <a:ext cx="7921625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796400" y="1237430"/>
            <a:ext cx="2641600" cy="467999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/>
              </a:gs>
              <a:gs pos="38000">
                <a:schemeClr val="tx2">
                  <a:lumMod val="20000"/>
                  <a:lumOff val="80000"/>
                </a:schemeClr>
              </a:gs>
            </a:gsLst>
            <a:lin ang="20040000" scaled="0"/>
            <a:tileRect/>
          </a:gradFill>
          <a:ln w="31750">
            <a:gradFill flip="none" rotWithShape="1">
              <a:gsLst>
                <a:gs pos="0">
                  <a:srgbClr val="09398D"/>
                </a:gs>
                <a:gs pos="100000">
                  <a:srgbClr val="FFFFFF"/>
                </a:gs>
              </a:gsLst>
              <a:lin ang="0" scaled="1"/>
              <a:tileRect/>
            </a:gra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extrusionH="76200" contourW="12700" prstMaterial="metal">
            <a:bevelT w="63500" h="25400" prst="hardEdge"/>
            <a:bevelB w="114300" prst="hardEdge"/>
            <a:extrusionClr>
              <a:schemeClr val="accent1">
                <a:lumMod val="50000"/>
              </a:schemeClr>
            </a:extrusionClr>
            <a:contourClr>
              <a:schemeClr val="tx2">
                <a:lumMod val="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GB" altLang="en-US" sz="2400" b="1" smtClean="0">
                <a:solidFill>
                  <a:srgbClr val="09398D"/>
                </a:solidFill>
                <a:cs typeface="Arial" pitchFamily="34" charset="0"/>
              </a:rPr>
              <a:t>India</a:t>
            </a:r>
            <a:endParaRPr lang="en-US" altLang="en-US" sz="2400" b="1" smtClean="0">
              <a:solidFill>
                <a:srgbClr val="09398D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3"/>
          <p:cNvSpPr txBox="1">
            <a:spLocks noChangeArrowheads="1"/>
          </p:cNvSpPr>
          <p:nvPr/>
        </p:nvSpPr>
        <p:spPr bwMode="auto">
          <a:xfrm>
            <a:off x="1057275" y="2870200"/>
            <a:ext cx="7199313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ct val="150000"/>
              </a:lnSpc>
              <a:spcAft>
                <a:spcPts val="1200"/>
              </a:spcAft>
            </a:pPr>
            <a:endParaRPr lang="en-GB" altLang="en-US" sz="1400">
              <a:solidFill>
                <a:srgbClr val="3B3C3E"/>
              </a:solidFill>
            </a:endParaRPr>
          </a:p>
          <a:p>
            <a:pPr eaLnBrk="1" hangingPunct="1">
              <a:lnSpc>
                <a:spcPct val="150000"/>
              </a:lnSpc>
              <a:spcAft>
                <a:spcPts val="1200"/>
              </a:spcAft>
            </a:pPr>
            <a:endParaRPr lang="en-US" altLang="en-US" sz="1400" i="1">
              <a:solidFill>
                <a:srgbClr val="3B3C3E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0" y="948443"/>
            <a:ext cx="9138870" cy="491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/>
          <a:lstStyle>
            <a:lvl1pPr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endParaRPr lang="de-DE" altLang="en-US" sz="2400" smtClean="0">
              <a:solidFill>
                <a:srgbClr val="FCFCFD"/>
              </a:solidFill>
              <a:latin typeface="Arial Black" pitchFamily="34" charset="0"/>
            </a:endParaRPr>
          </a:p>
        </p:txBody>
      </p:sp>
      <p:sp>
        <p:nvSpPr>
          <p:cNvPr id="4" name="Shape 572"/>
          <p:cNvSpPr txBox="1">
            <a:spLocks noChangeArrowheads="1"/>
          </p:cNvSpPr>
          <p:nvPr/>
        </p:nvSpPr>
        <p:spPr bwMode="auto">
          <a:xfrm>
            <a:off x="0" y="1946275"/>
            <a:ext cx="9144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buClr>
                <a:srgbClr val="000000"/>
              </a:buClr>
              <a:buSzPct val="25000"/>
              <a:buFont typeface="Arial" pitchFamily="34" charset="0"/>
              <a:buNone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  <a:sym typeface="Arial" pitchFamily="34" charset="0"/>
              </a:rPr>
              <a:t>EBC (Public broadcaster) to test SW DRM for Amazon region (March 2015)</a:t>
            </a:r>
          </a:p>
          <a:p>
            <a:pPr algn="ctr" eaLnBrk="1" hangingPunct="1">
              <a:buClr>
                <a:srgbClr val="000000"/>
              </a:buClr>
              <a:buSzPct val="25000"/>
              <a:buFont typeface="Arial" pitchFamily="34" charset="0"/>
              <a:buNone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  <a:sym typeface="Arial" pitchFamily="34" charset="0"/>
              </a:rPr>
              <a:t>Only SW and MW can reach the Amazon and Brazil rural zones</a:t>
            </a:r>
          </a:p>
          <a:p>
            <a:pPr algn="ctr" eaLnBrk="1" hangingPunct="1">
              <a:buClr>
                <a:srgbClr val="000000"/>
              </a:buClr>
              <a:buSzPct val="25000"/>
              <a:buFont typeface="Arial" pitchFamily="34" charset="0"/>
              <a:buNone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  <a:sym typeface="Arial" pitchFamily="34" charset="0"/>
              </a:rPr>
              <a:t>DRM can bring to those populations the content and all the benefits of digital radio</a:t>
            </a:r>
          </a:p>
        </p:txBody>
      </p:sp>
      <p:sp>
        <p:nvSpPr>
          <p:cNvPr id="5" name="Shape 573"/>
          <p:cNvSpPr>
            <a:spLocks noChangeArrowheads="1"/>
          </p:cNvSpPr>
          <p:nvPr/>
        </p:nvSpPr>
        <p:spPr bwMode="auto">
          <a:xfrm>
            <a:off x="1139825" y="3005138"/>
            <a:ext cx="6959600" cy="32591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GB" altLang="en-US" sz="1600" i="1">
              <a:latin typeface="Swiss" charset="0"/>
            </a:endParaRPr>
          </a:p>
        </p:txBody>
      </p:sp>
      <p:pic>
        <p:nvPicPr>
          <p:cNvPr id="7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0975"/>
            <a:ext cx="9144000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823034" y="1305970"/>
            <a:ext cx="2641600" cy="467999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/>
              </a:gs>
              <a:gs pos="38000">
                <a:schemeClr val="tx2">
                  <a:lumMod val="20000"/>
                  <a:lumOff val="80000"/>
                </a:schemeClr>
              </a:gs>
            </a:gsLst>
            <a:lin ang="20040000" scaled="0"/>
            <a:tileRect/>
          </a:gradFill>
          <a:ln w="31750">
            <a:gradFill flip="none" rotWithShape="1">
              <a:gsLst>
                <a:gs pos="0">
                  <a:srgbClr val="09398D"/>
                </a:gs>
                <a:gs pos="100000">
                  <a:srgbClr val="FFFFFF"/>
                </a:gs>
              </a:gsLst>
              <a:lin ang="0" scaled="1"/>
              <a:tileRect/>
            </a:gra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extrusionH="76200" contourW="12700" prstMaterial="metal">
            <a:bevelT w="63500" h="25400" prst="hardEdge"/>
            <a:bevelB w="114300" prst="hardEdge"/>
            <a:extrusionClr>
              <a:schemeClr val="accent1">
                <a:lumMod val="50000"/>
              </a:schemeClr>
            </a:extrusionClr>
            <a:contourClr>
              <a:schemeClr val="tx2">
                <a:lumMod val="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GB" altLang="en-US" sz="2400" b="1" smtClean="0">
                <a:solidFill>
                  <a:srgbClr val="09398D"/>
                </a:solidFill>
                <a:cs typeface="Arial" pitchFamily="34" charset="0"/>
              </a:rPr>
              <a:t>Brazil</a:t>
            </a:r>
            <a:endParaRPr lang="en-US" altLang="en-US" sz="2400" b="1" dirty="0" smtClean="0">
              <a:solidFill>
                <a:srgbClr val="09398D"/>
              </a:solidFill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144463"/>
            <a:ext cx="87312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28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3"/>
          <p:cNvSpPr txBox="1">
            <a:spLocks noChangeArrowheads="1"/>
          </p:cNvSpPr>
          <p:nvPr/>
        </p:nvSpPr>
        <p:spPr bwMode="auto">
          <a:xfrm>
            <a:off x="1057275" y="2870200"/>
            <a:ext cx="7199313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>
              <a:lnSpc>
                <a:spcPct val="150000"/>
              </a:lnSpc>
              <a:spcAft>
                <a:spcPts val="1200"/>
              </a:spcAft>
            </a:pPr>
            <a:endParaRPr lang="en-GB" altLang="en-US" sz="1400">
              <a:solidFill>
                <a:srgbClr val="3B3C3E"/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US" altLang="en-US" sz="1400" i="1">
              <a:solidFill>
                <a:srgbClr val="3B3C3E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948443"/>
            <a:ext cx="9138870" cy="491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/>
          <a:lstStyle>
            <a:lvl1pPr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defRPr/>
            </a:pPr>
            <a:endParaRPr lang="de-DE" altLang="en-US" sz="2400" smtClean="0">
              <a:solidFill>
                <a:srgbClr val="FCFCFD"/>
              </a:solidFill>
              <a:latin typeface="Arial Black" pitchFamily="34" charset="0"/>
            </a:endParaRPr>
          </a:p>
        </p:txBody>
      </p:sp>
      <p:sp>
        <p:nvSpPr>
          <p:cNvPr id="28678" name="TextBox 3"/>
          <p:cNvSpPr txBox="1">
            <a:spLocks noChangeArrowheads="1"/>
          </p:cNvSpPr>
          <p:nvPr/>
        </p:nvSpPr>
        <p:spPr bwMode="auto">
          <a:xfrm>
            <a:off x="0" y="2051050"/>
            <a:ext cx="7046913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ts val="1600"/>
              </a:lnSpc>
            </a:pPr>
            <a:r>
              <a:rPr lang="en-GB" altLang="en-US" sz="1600" b="1">
                <a:solidFill>
                  <a:srgbClr val="E0001B"/>
                </a:solidFill>
              </a:rPr>
              <a:t>•</a:t>
            </a:r>
            <a:r>
              <a:rPr lang="en-GB" altLang="en-US" sz="1600">
                <a:solidFill>
                  <a:srgbClr val="000000"/>
                </a:solidFill>
              </a:rPr>
              <a:t>  </a:t>
            </a:r>
            <a:r>
              <a:rPr lang="en-GB" altLang="en-US" sz="1600">
                <a:solidFill>
                  <a:srgbClr val="404040"/>
                </a:solidFill>
              </a:rPr>
              <a:t>Significant i</a:t>
            </a:r>
            <a:r>
              <a:rPr lang="en-GB" altLang="en-US" sz="1600">
                <a:solidFill>
                  <a:srgbClr val="3B3C3E"/>
                </a:solidFill>
              </a:rPr>
              <a:t>nterest in DRM in </a:t>
            </a:r>
            <a:r>
              <a:rPr lang="en-GB" altLang="en-US" sz="1600" b="1">
                <a:solidFill>
                  <a:srgbClr val="C00000"/>
                </a:solidFill>
              </a:rPr>
              <a:t>Southern Africa</a:t>
            </a:r>
            <a:r>
              <a:rPr lang="en-GB" altLang="en-US" sz="1600">
                <a:solidFill>
                  <a:srgbClr val="C00000"/>
                </a:solidFill>
              </a:rPr>
              <a:t> </a:t>
            </a:r>
            <a:r>
              <a:rPr lang="en-GB" altLang="en-US" sz="1600">
                <a:solidFill>
                  <a:srgbClr val="3B3C3E"/>
                </a:solidFill>
              </a:rPr>
              <a:t>in last 2 years</a:t>
            </a:r>
            <a:endParaRPr lang="en-GB" altLang="en-US" sz="1600">
              <a:solidFill>
                <a:srgbClr val="C00000"/>
              </a:solidFill>
            </a:endParaRPr>
          </a:p>
          <a:p>
            <a:pPr>
              <a:lnSpc>
                <a:spcPts val="1600"/>
              </a:lnSpc>
            </a:pPr>
            <a:endParaRPr lang="en-GB" altLang="en-US" sz="1000">
              <a:solidFill>
                <a:srgbClr val="C00000"/>
              </a:solidFill>
            </a:endParaRPr>
          </a:p>
          <a:p>
            <a:r>
              <a:rPr lang="en-GB" altLang="en-US" sz="1600" b="1">
                <a:solidFill>
                  <a:srgbClr val="E0001B"/>
                </a:solidFill>
              </a:rPr>
              <a:t>•</a:t>
            </a:r>
            <a:r>
              <a:rPr lang="en-GB" altLang="en-US" sz="1600">
                <a:solidFill>
                  <a:srgbClr val="000000"/>
                </a:solidFill>
              </a:rPr>
              <a:t>  </a:t>
            </a:r>
            <a:r>
              <a:rPr lang="en-GB" altLang="en-US" sz="1600" b="1">
                <a:solidFill>
                  <a:srgbClr val="C00000"/>
                </a:solidFill>
              </a:rPr>
              <a:t>DRM30 tests</a:t>
            </a:r>
            <a:r>
              <a:rPr lang="en-GB" altLang="en-US" sz="1600" b="1">
                <a:solidFill>
                  <a:srgbClr val="3B3C3E"/>
                </a:solidFill>
              </a:rPr>
              <a:t> </a:t>
            </a:r>
            <a:r>
              <a:rPr lang="en-GB" altLang="en-US" sz="1600">
                <a:solidFill>
                  <a:srgbClr val="3B3C3E"/>
                </a:solidFill>
              </a:rPr>
              <a:t>started or in preparation in several countries</a:t>
            </a:r>
          </a:p>
          <a:p>
            <a:endParaRPr lang="en-GB" altLang="en-US" sz="1000">
              <a:solidFill>
                <a:srgbClr val="3B3C3E"/>
              </a:solidFill>
            </a:endParaRPr>
          </a:p>
          <a:p>
            <a:r>
              <a:rPr lang="en-GB" altLang="en-US" sz="1600" b="1">
                <a:solidFill>
                  <a:srgbClr val="E0001B"/>
                </a:solidFill>
              </a:rPr>
              <a:t>•</a:t>
            </a:r>
            <a:r>
              <a:rPr lang="en-GB" altLang="en-US" sz="1600">
                <a:solidFill>
                  <a:srgbClr val="000000"/>
                </a:solidFill>
              </a:rPr>
              <a:t>  </a:t>
            </a:r>
            <a:r>
              <a:rPr lang="en-GB" altLang="en-US" sz="1600">
                <a:solidFill>
                  <a:srgbClr val="3B3C3E"/>
                </a:solidFill>
              </a:rPr>
              <a:t>SW DRM transmissions in October 2011, July 2013, April 2014</a:t>
            </a:r>
          </a:p>
          <a:p>
            <a:endParaRPr lang="en-GB" altLang="en-US" sz="1000">
              <a:solidFill>
                <a:srgbClr val="3B3C3E"/>
              </a:solidFill>
            </a:endParaRPr>
          </a:p>
          <a:p>
            <a:r>
              <a:rPr lang="en-GB" altLang="en-US" sz="1600" b="1">
                <a:solidFill>
                  <a:srgbClr val="E0001B"/>
                </a:solidFill>
              </a:rPr>
              <a:t>•</a:t>
            </a:r>
            <a:r>
              <a:rPr lang="en-GB" altLang="en-US" sz="1600">
                <a:solidFill>
                  <a:srgbClr val="000000"/>
                </a:solidFill>
              </a:rPr>
              <a:t>  </a:t>
            </a:r>
            <a:r>
              <a:rPr lang="en-GB" altLang="en-US" sz="1600">
                <a:solidFill>
                  <a:srgbClr val="3B3C3E"/>
                </a:solidFill>
              </a:rPr>
              <a:t>DRM Consortium attends regularly </a:t>
            </a:r>
            <a:r>
              <a:rPr lang="en-GB" altLang="en-US" sz="1600" b="1">
                <a:solidFill>
                  <a:srgbClr val="C00000"/>
                </a:solidFill>
              </a:rPr>
              <a:t>major SABA events </a:t>
            </a:r>
            <a:r>
              <a:rPr lang="en-GB" altLang="en-US" sz="1600">
                <a:solidFill>
                  <a:srgbClr val="3B3C3E"/>
                </a:solidFill>
              </a:rPr>
              <a:t>(2013 – 2014)</a:t>
            </a:r>
          </a:p>
          <a:p>
            <a:endParaRPr lang="en-GB" altLang="en-US" sz="1000">
              <a:solidFill>
                <a:srgbClr val="3B3C3E"/>
              </a:solidFill>
            </a:endParaRPr>
          </a:p>
          <a:p>
            <a:r>
              <a:rPr lang="en-GB" altLang="en-US" sz="1600" b="1">
                <a:solidFill>
                  <a:srgbClr val="C00000"/>
                </a:solidFill>
              </a:rPr>
              <a:t>•</a:t>
            </a:r>
            <a:r>
              <a:rPr lang="en-GB" altLang="en-US" sz="1600">
                <a:solidFill>
                  <a:srgbClr val="C00000"/>
                </a:solidFill>
              </a:rPr>
              <a:t>  </a:t>
            </a:r>
            <a:r>
              <a:rPr lang="en-GB" altLang="en-US" sz="1600" b="1">
                <a:solidFill>
                  <a:srgbClr val="C00000"/>
                </a:solidFill>
              </a:rPr>
              <a:t>Increasing African countries </a:t>
            </a:r>
            <a:r>
              <a:rPr lang="en-GB" altLang="en-US" sz="1600">
                <a:solidFill>
                  <a:srgbClr val="3B3C3E"/>
                </a:solidFill>
              </a:rPr>
              <a:t>attracted to DRM broadcasting benefits </a:t>
            </a:r>
          </a:p>
          <a:p>
            <a:r>
              <a:rPr lang="en-GB" altLang="en-US" sz="1600">
                <a:solidFill>
                  <a:srgbClr val="3B3C3E"/>
                </a:solidFill>
              </a:rPr>
              <a:t>   (such as Mozambique, Botswana, Zambia)</a:t>
            </a:r>
            <a:endParaRPr lang="en-GB" altLang="en-US" sz="1600">
              <a:solidFill>
                <a:srgbClr val="C00000"/>
              </a:solidFill>
            </a:endParaRPr>
          </a:p>
          <a:p>
            <a:r>
              <a:rPr lang="en-GB" altLang="en-US" sz="1000">
                <a:solidFill>
                  <a:srgbClr val="000000"/>
                </a:solidFill>
              </a:rPr>
              <a:t>	</a:t>
            </a:r>
            <a:endParaRPr lang="en-GB" altLang="en-US" sz="1600">
              <a:solidFill>
                <a:srgbClr val="3B3C3E"/>
              </a:solidFill>
            </a:endParaRPr>
          </a:p>
          <a:p>
            <a:r>
              <a:rPr lang="en-GB" altLang="en-US" sz="1600" b="1">
                <a:solidFill>
                  <a:srgbClr val="C00000"/>
                </a:solidFill>
              </a:rPr>
              <a:t>•</a:t>
            </a:r>
            <a:r>
              <a:rPr lang="en-GB" altLang="en-US" sz="1600">
                <a:solidFill>
                  <a:srgbClr val="C00000"/>
                </a:solidFill>
              </a:rPr>
              <a:t>  </a:t>
            </a:r>
            <a:r>
              <a:rPr lang="en-GB" altLang="en-US" sz="1600" b="1">
                <a:solidFill>
                  <a:srgbClr val="C00000"/>
                </a:solidFill>
              </a:rPr>
              <a:t>Nigeria</a:t>
            </a:r>
            <a:r>
              <a:rPr lang="en-GB" altLang="en-US" sz="1600">
                <a:solidFill>
                  <a:srgbClr val="C00000"/>
                </a:solidFill>
              </a:rPr>
              <a:t> </a:t>
            </a:r>
            <a:r>
              <a:rPr lang="en-GB" altLang="en-US" sz="1600">
                <a:solidFill>
                  <a:srgbClr val="3B3C3E"/>
                </a:solidFill>
              </a:rPr>
              <a:t>adopted DRM and is broadcasting for abroad from Abuja </a:t>
            </a:r>
          </a:p>
          <a:p>
            <a:r>
              <a:rPr lang="en-GB" altLang="en-US" sz="1600">
                <a:solidFill>
                  <a:srgbClr val="3B3C3E"/>
                </a:solidFill>
              </a:rPr>
              <a:t>   since March 2012 with increased DRM output since May 2014</a:t>
            </a:r>
          </a:p>
          <a:p>
            <a:endParaRPr lang="en-GB" altLang="en-US" sz="1000">
              <a:solidFill>
                <a:srgbClr val="3B3C3E"/>
              </a:solidFill>
            </a:endParaRPr>
          </a:p>
          <a:p>
            <a:r>
              <a:rPr lang="en-GB" altLang="en-US" sz="1600" b="1">
                <a:solidFill>
                  <a:srgbClr val="C00000"/>
                </a:solidFill>
              </a:rPr>
              <a:t>•</a:t>
            </a:r>
            <a:r>
              <a:rPr lang="en-GB" altLang="en-US" sz="1600">
                <a:solidFill>
                  <a:srgbClr val="C00000"/>
                </a:solidFill>
              </a:rPr>
              <a:t>  </a:t>
            </a:r>
            <a:r>
              <a:rPr lang="en-GB" altLang="en-US" sz="1600" b="1">
                <a:solidFill>
                  <a:srgbClr val="C00000"/>
                </a:solidFill>
              </a:rPr>
              <a:t>Mozambique (adopted DRM), Zambia, Botswana, (Tanzania) </a:t>
            </a:r>
            <a:r>
              <a:rPr lang="en-GB" altLang="en-US" sz="1600">
                <a:solidFill>
                  <a:srgbClr val="3B3C3E"/>
                </a:solidFill>
              </a:rPr>
              <a:t>showing great interest</a:t>
            </a:r>
            <a:br>
              <a:rPr lang="en-GB" altLang="en-US" sz="1600">
                <a:solidFill>
                  <a:srgbClr val="3B3C3E"/>
                </a:solidFill>
              </a:rPr>
            </a:br>
            <a:endParaRPr lang="en-GB" altLang="en-US" sz="1000">
              <a:solidFill>
                <a:srgbClr val="3B3C3E"/>
              </a:solidFill>
            </a:endParaRPr>
          </a:p>
          <a:p>
            <a:r>
              <a:rPr lang="en-GB" altLang="en-US" sz="1600" b="1">
                <a:solidFill>
                  <a:srgbClr val="C00000"/>
                </a:solidFill>
              </a:rPr>
              <a:t>•</a:t>
            </a:r>
            <a:r>
              <a:rPr lang="en-GB" altLang="en-US" sz="1600">
                <a:solidFill>
                  <a:srgbClr val="C00000"/>
                </a:solidFill>
              </a:rPr>
              <a:t>  </a:t>
            </a:r>
            <a:r>
              <a:rPr lang="en-GB" altLang="en-US" sz="1600" b="1">
                <a:solidFill>
                  <a:srgbClr val="C00000"/>
                </a:solidFill>
              </a:rPr>
              <a:t>Algeria </a:t>
            </a:r>
            <a:r>
              <a:rPr lang="en-GB" altLang="en-US" sz="1600">
                <a:solidFill>
                  <a:srgbClr val="3B3C3E"/>
                </a:solidFill>
              </a:rPr>
              <a:t>adopted DRM and installed transmitters in 2013</a:t>
            </a:r>
          </a:p>
          <a:p>
            <a:endParaRPr lang="en-GB" altLang="en-US" sz="1600">
              <a:solidFill>
                <a:srgbClr val="3B3C3E"/>
              </a:solidFill>
            </a:endParaRPr>
          </a:p>
          <a:p>
            <a:endParaRPr lang="en-GB" altLang="en-US" sz="1600">
              <a:solidFill>
                <a:srgbClr val="3B3C3E"/>
              </a:solidFill>
            </a:endParaRPr>
          </a:p>
          <a:p>
            <a:pPr>
              <a:lnSpc>
                <a:spcPts val="1600"/>
              </a:lnSpc>
            </a:pPr>
            <a:endParaRPr lang="en-GB" altLang="en-US" sz="1200">
              <a:solidFill>
                <a:srgbClr val="3B3C3E"/>
              </a:solidFill>
            </a:endParaRPr>
          </a:p>
          <a:p>
            <a:endParaRPr lang="en-GB" altLang="en-US" sz="1200">
              <a:solidFill>
                <a:srgbClr val="000000"/>
              </a:solidFill>
            </a:endParaRPr>
          </a:p>
          <a:p>
            <a:pPr>
              <a:lnSpc>
                <a:spcPts val="1600"/>
              </a:lnSpc>
              <a:buFont typeface="Arial" pitchFamily="34" charset="0"/>
              <a:buNone/>
            </a:pPr>
            <a:endParaRPr lang="en-US" altLang="en-US" sz="1200" i="1">
              <a:solidFill>
                <a:srgbClr val="3B3C3E"/>
              </a:solidFill>
            </a:endParaRPr>
          </a:p>
        </p:txBody>
      </p:sp>
      <p:pic>
        <p:nvPicPr>
          <p:cNvPr id="28679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9388"/>
            <a:ext cx="7942263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801059" y="1321539"/>
            <a:ext cx="2641600" cy="40868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/>
              </a:gs>
              <a:gs pos="38000">
                <a:schemeClr val="tx2">
                  <a:lumMod val="20000"/>
                  <a:lumOff val="80000"/>
                </a:schemeClr>
              </a:gs>
            </a:gsLst>
            <a:lin ang="20040000" scaled="0"/>
            <a:tileRect/>
          </a:gradFill>
          <a:ln w="31750">
            <a:gradFill flip="none" rotWithShape="1">
              <a:gsLst>
                <a:gs pos="0">
                  <a:srgbClr val="09398D"/>
                </a:gs>
                <a:gs pos="100000">
                  <a:srgbClr val="FFFFFF"/>
                </a:gs>
              </a:gsLst>
              <a:lin ang="0" scaled="1"/>
              <a:tileRect/>
            </a:gra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extrusionH="76200" contourW="12700" prstMaterial="metal">
            <a:bevelT w="63500" h="25400" prst="hardEdge"/>
            <a:bevelB w="114300" prst="hardEdge"/>
            <a:extrusionClr>
              <a:schemeClr val="accent1">
                <a:lumMod val="50000"/>
              </a:schemeClr>
            </a:extrusionClr>
            <a:contourClr>
              <a:schemeClr val="tx2">
                <a:lumMod val="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2475"/>
              </a:lnSpc>
              <a:defRPr/>
            </a:pPr>
            <a:r>
              <a:rPr lang="en-GB" altLang="en-US" sz="2400" b="1" smtClean="0">
                <a:solidFill>
                  <a:srgbClr val="09398D"/>
                </a:solidFill>
                <a:cs typeface="Arial" pitchFamily="34" charset="0"/>
              </a:rPr>
              <a:t>Africa</a:t>
            </a:r>
            <a:endParaRPr lang="en-US" altLang="en-US" sz="2400" b="1" smtClean="0">
              <a:solidFill>
                <a:srgbClr val="09398D"/>
              </a:solidFill>
              <a:cs typeface="Arial" pitchFamily="34" charset="0"/>
            </a:endParaRPr>
          </a:p>
        </p:txBody>
      </p:sp>
      <p:pic>
        <p:nvPicPr>
          <p:cNvPr id="28683" name="Picture 6" descr="Africa [Converted]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0" y="1525588"/>
            <a:ext cx="3302000" cy="340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3"/>
          <p:cNvSpPr txBox="1">
            <a:spLocks noChangeArrowheads="1"/>
          </p:cNvSpPr>
          <p:nvPr/>
        </p:nvSpPr>
        <p:spPr bwMode="auto">
          <a:xfrm>
            <a:off x="1057275" y="2870200"/>
            <a:ext cx="7199313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>
              <a:lnSpc>
                <a:spcPct val="150000"/>
              </a:lnSpc>
              <a:spcAft>
                <a:spcPts val="1200"/>
              </a:spcAft>
            </a:pPr>
            <a:endParaRPr lang="en-GB" altLang="en-US" sz="1400">
              <a:solidFill>
                <a:srgbClr val="3B3C3E"/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US" altLang="en-US" sz="1400" i="1">
              <a:solidFill>
                <a:srgbClr val="3B3C3E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130" y="948443"/>
            <a:ext cx="9138870" cy="491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/>
          <a:lstStyle>
            <a:lvl1pPr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defRPr/>
            </a:pPr>
            <a:endParaRPr lang="de-DE" altLang="en-US" sz="2400" smtClean="0">
              <a:solidFill>
                <a:srgbClr val="FCFCFD"/>
              </a:solidFill>
              <a:latin typeface="Arial Black" pitchFamily="34" charset="0"/>
            </a:endParaRPr>
          </a:p>
        </p:txBody>
      </p:sp>
      <p:sp>
        <p:nvSpPr>
          <p:cNvPr id="28678" name="TextBox 3"/>
          <p:cNvSpPr txBox="1">
            <a:spLocks noChangeArrowheads="1"/>
          </p:cNvSpPr>
          <p:nvPr/>
        </p:nvSpPr>
        <p:spPr bwMode="auto">
          <a:xfrm>
            <a:off x="177800" y="1951038"/>
            <a:ext cx="7046913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endParaRPr lang="en-GB" altLang="en-US" sz="1000" dirty="0" smtClean="0">
              <a:solidFill>
                <a:srgbClr val="3B3C3E"/>
              </a:solidFill>
            </a:endParaRPr>
          </a:p>
          <a:p>
            <a:pPr>
              <a:defRPr/>
            </a:pPr>
            <a:r>
              <a:rPr lang="en-GB" altLang="en-US" sz="1600" b="1" dirty="0" smtClean="0">
                <a:solidFill>
                  <a:srgbClr val="E0001B"/>
                </a:solidFill>
              </a:rPr>
              <a:t>•</a:t>
            </a:r>
            <a:r>
              <a:rPr lang="en-GB" altLang="en-US" sz="1600" dirty="0" smtClean="0">
                <a:solidFill>
                  <a:srgbClr val="000000"/>
                </a:solidFill>
              </a:rPr>
              <a:t>   </a:t>
            </a:r>
            <a:r>
              <a:rPr lang="en-GB" altLang="en-US" sz="1600" dirty="0" smtClean="0">
                <a:solidFill>
                  <a:srgbClr val="C00000"/>
                </a:solidFill>
              </a:rPr>
              <a:t>Launch of the DRM Southern Africa Platform </a:t>
            </a:r>
            <a:r>
              <a:rPr lang="en-GB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 Pretoria in June 2014 </a:t>
            </a:r>
          </a:p>
          <a:p>
            <a:pPr>
              <a:defRPr/>
            </a:pPr>
            <a:r>
              <a:rPr lang="en-GB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to promote DRM across Southern Africa </a:t>
            </a:r>
            <a:r>
              <a:rPr lang="en-ZA" sz="1600" u="sng" dirty="0">
                <a:hlinkClick r:id="rId3"/>
              </a:rPr>
              <a:t>http://www.drmsa.org</a:t>
            </a:r>
            <a:r>
              <a:rPr lang="en-ZA" sz="1600" u="sng" dirty="0" smtClean="0">
                <a:hlinkClick r:id="rId3"/>
              </a:rPr>
              <a:t>/</a:t>
            </a:r>
            <a:endParaRPr lang="en-GB" altLang="en-US" sz="16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endParaRPr lang="en-GB" altLang="en-US" sz="1000" dirty="0" smtClean="0">
              <a:solidFill>
                <a:srgbClr val="3B3C3E"/>
              </a:solidFill>
            </a:endParaRPr>
          </a:p>
          <a:p>
            <a:pPr>
              <a:defRPr/>
            </a:pPr>
            <a:r>
              <a:rPr lang="en-GB" altLang="en-US" sz="1600" b="1" dirty="0" smtClean="0">
                <a:solidFill>
                  <a:srgbClr val="E0001B"/>
                </a:solidFill>
              </a:rPr>
              <a:t>•</a:t>
            </a:r>
            <a:r>
              <a:rPr lang="en-GB" altLang="en-US" sz="1600" dirty="0" smtClean="0">
                <a:solidFill>
                  <a:srgbClr val="000000"/>
                </a:solidFill>
              </a:rPr>
              <a:t>   </a:t>
            </a:r>
            <a:r>
              <a:rPr lang="en-GB" altLang="en-US" sz="1600" dirty="0" smtClean="0">
                <a:solidFill>
                  <a:srgbClr val="C00000"/>
                </a:solidFill>
              </a:rPr>
              <a:t>Radio Pulpit </a:t>
            </a:r>
            <a:r>
              <a:rPr lang="en-GB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has made history by leading the South African radio </a:t>
            </a:r>
          </a:p>
          <a:p>
            <a:pPr>
              <a:defRPr/>
            </a:pPr>
            <a:r>
              <a:rPr lang="en-GB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broadcasting industry into the digital era with the</a:t>
            </a:r>
            <a:r>
              <a:rPr lang="en-GB" altLang="en-US" sz="1600" dirty="0" smtClean="0"/>
              <a:t> </a:t>
            </a:r>
            <a:r>
              <a:rPr lang="en-GB" altLang="en-US" sz="1600" dirty="0" smtClean="0">
                <a:solidFill>
                  <a:srgbClr val="C00000"/>
                </a:solidFill>
              </a:rPr>
              <a:t>first LIVE </a:t>
            </a:r>
          </a:p>
          <a:p>
            <a:pPr>
              <a:defRPr/>
            </a:pPr>
            <a:r>
              <a:rPr lang="en-GB" altLang="en-US" sz="1600" dirty="0" smtClean="0">
                <a:solidFill>
                  <a:srgbClr val="C00000"/>
                </a:solidFill>
              </a:rPr>
              <a:t>    digital medium wave broadcast in South Africa </a:t>
            </a:r>
          </a:p>
          <a:p>
            <a:pPr>
              <a:defRPr/>
            </a:pPr>
            <a:endParaRPr lang="en-GB" altLang="en-US" sz="1000" dirty="0" smtClean="0">
              <a:solidFill>
                <a:srgbClr val="3B3C3E"/>
              </a:solidFill>
            </a:endParaRPr>
          </a:p>
          <a:p>
            <a:pPr>
              <a:defRPr/>
            </a:pPr>
            <a:r>
              <a:rPr lang="en-GB" altLang="en-US" sz="1600" b="1" dirty="0" smtClean="0">
                <a:solidFill>
                  <a:srgbClr val="E0001B"/>
                </a:solidFill>
              </a:rPr>
              <a:t>•</a:t>
            </a:r>
            <a:r>
              <a:rPr lang="en-GB" altLang="en-US" sz="1600" dirty="0" smtClean="0">
                <a:solidFill>
                  <a:srgbClr val="000000"/>
                </a:solidFill>
              </a:rPr>
              <a:t>   </a:t>
            </a:r>
            <a:r>
              <a:rPr lang="en-GB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DRM30 (MW) test launched in July 2014 in Pretoria and part of </a:t>
            </a:r>
            <a:endParaRPr lang="en-GB" altLang="en-US" sz="16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tabLst>
                <a:tab pos="228600" algn="l"/>
              </a:tabLst>
              <a:defRPr/>
            </a:pPr>
            <a:r>
              <a:rPr lang="en-GB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</a:t>
            </a:r>
            <a:r>
              <a:rPr lang="en-GB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Johannesburg</a:t>
            </a:r>
            <a:endParaRPr lang="en-GB" altLang="en-US" sz="16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endParaRPr lang="en-GB" altLang="en-US" sz="1000" dirty="0" smtClean="0"/>
          </a:p>
          <a:p>
            <a:pPr>
              <a:defRPr/>
            </a:pPr>
            <a:r>
              <a:rPr lang="en-GB" altLang="en-US" sz="1600" b="1" dirty="0">
                <a:solidFill>
                  <a:srgbClr val="E0001B"/>
                </a:solidFill>
              </a:rPr>
              <a:t>•</a:t>
            </a:r>
            <a:r>
              <a:rPr lang="en-GB" altLang="en-US" sz="1600" dirty="0">
                <a:solidFill>
                  <a:srgbClr val="000000"/>
                </a:solidFill>
              </a:rPr>
              <a:t> </a:t>
            </a:r>
            <a:r>
              <a:rPr lang="en-GB" altLang="en-US" sz="1600" dirty="0" smtClean="0">
                <a:solidFill>
                  <a:srgbClr val="000000"/>
                </a:solidFill>
              </a:rPr>
              <a:t>  </a:t>
            </a:r>
            <a:r>
              <a:rPr lang="en-GB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Car industry, receiver and equipment manufacturers show </a:t>
            </a:r>
            <a:r>
              <a:rPr lang="en-GB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interest</a:t>
            </a:r>
            <a:endParaRPr lang="en-GB" altLang="en-US" sz="16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r>
              <a:rPr lang="en-GB" altLang="en-US" sz="1000" dirty="0" smtClean="0"/>
              <a:t>	</a:t>
            </a:r>
          </a:p>
          <a:p>
            <a:pPr>
              <a:defRPr/>
            </a:pPr>
            <a:endParaRPr lang="en-GB" altLang="en-US" sz="1600" dirty="0" smtClean="0">
              <a:solidFill>
                <a:srgbClr val="3B3C3E"/>
              </a:solidFill>
            </a:endParaRPr>
          </a:p>
          <a:p>
            <a:pPr>
              <a:lnSpc>
                <a:spcPts val="1600"/>
              </a:lnSpc>
              <a:defRPr/>
            </a:pPr>
            <a:endParaRPr lang="en-GB" altLang="en-US" sz="1200" dirty="0" smtClean="0">
              <a:solidFill>
                <a:srgbClr val="3B3C3E"/>
              </a:solidFill>
            </a:endParaRPr>
          </a:p>
          <a:p>
            <a:pPr>
              <a:defRPr/>
            </a:pPr>
            <a:endParaRPr lang="en-GB" altLang="en-US" sz="1200" dirty="0" smtClean="0">
              <a:solidFill>
                <a:srgbClr val="000000"/>
              </a:solidFill>
            </a:endParaRPr>
          </a:p>
          <a:p>
            <a:pPr>
              <a:lnSpc>
                <a:spcPts val="1600"/>
              </a:lnSpc>
              <a:buFont typeface="Arial" pitchFamily="34" charset="0"/>
              <a:buNone/>
              <a:defRPr/>
            </a:pPr>
            <a:endParaRPr lang="en-US" altLang="en-US" sz="1200" i="1" dirty="0" smtClean="0">
              <a:solidFill>
                <a:srgbClr val="3B3C3E"/>
              </a:solidFill>
            </a:endParaRPr>
          </a:p>
        </p:txBody>
      </p:sp>
      <p:pic>
        <p:nvPicPr>
          <p:cNvPr id="29703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7950"/>
            <a:ext cx="7942263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890734" y="1281910"/>
            <a:ext cx="2641600" cy="40868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/>
              </a:gs>
              <a:gs pos="38000">
                <a:schemeClr val="tx2">
                  <a:lumMod val="20000"/>
                  <a:lumOff val="80000"/>
                </a:schemeClr>
              </a:gs>
            </a:gsLst>
            <a:lin ang="20040000" scaled="0"/>
            <a:tileRect/>
          </a:gradFill>
          <a:ln w="31750">
            <a:gradFill flip="none" rotWithShape="1">
              <a:gsLst>
                <a:gs pos="0">
                  <a:srgbClr val="09398D"/>
                </a:gs>
                <a:gs pos="100000">
                  <a:srgbClr val="FFFFFF"/>
                </a:gs>
              </a:gsLst>
              <a:lin ang="0" scaled="1"/>
              <a:tileRect/>
            </a:gra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extrusionH="76200" contourW="12700" prstMaterial="metal">
            <a:bevelT w="63500" h="25400" prst="hardEdge"/>
            <a:bevelB w="114300" prst="hardEdge"/>
            <a:extrusionClr>
              <a:schemeClr val="accent1">
                <a:lumMod val="50000"/>
              </a:schemeClr>
            </a:extrusionClr>
            <a:contourClr>
              <a:schemeClr val="tx2">
                <a:lumMod val="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2475"/>
              </a:lnSpc>
              <a:defRPr/>
            </a:pPr>
            <a:r>
              <a:rPr lang="en-GB" altLang="en-US" sz="2400" b="1" smtClean="0">
                <a:solidFill>
                  <a:srgbClr val="09398D"/>
                </a:solidFill>
                <a:cs typeface="Arial" pitchFamily="34" charset="0"/>
              </a:rPr>
              <a:t>Southern Africa</a:t>
            </a:r>
            <a:endParaRPr lang="en-US" altLang="en-US" sz="2400" b="1" smtClean="0">
              <a:solidFill>
                <a:srgbClr val="09398D"/>
              </a:solidFill>
              <a:cs typeface="Arial" pitchFamily="34" charset="0"/>
            </a:endParaRPr>
          </a:p>
        </p:txBody>
      </p:sp>
      <p:pic>
        <p:nvPicPr>
          <p:cNvPr id="29707" name="Picture 3" descr="I:\Events 2014\Southern Africa Platform Launch\Photos and videos\Best photos\C K AI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259138"/>
            <a:ext cx="201295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774825"/>
            <a:ext cx="2012950" cy="134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3"/>
          <p:cNvSpPr txBox="1">
            <a:spLocks noChangeArrowheads="1"/>
          </p:cNvSpPr>
          <p:nvPr/>
        </p:nvSpPr>
        <p:spPr bwMode="auto">
          <a:xfrm>
            <a:off x="1057275" y="2870200"/>
            <a:ext cx="7199313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ct val="150000"/>
              </a:lnSpc>
              <a:spcAft>
                <a:spcPts val="1200"/>
              </a:spcAft>
            </a:pPr>
            <a:endParaRPr lang="en-GB" altLang="en-US" sz="1400">
              <a:solidFill>
                <a:srgbClr val="3B3C3E"/>
              </a:solidFill>
            </a:endParaRPr>
          </a:p>
          <a:p>
            <a:pPr eaLnBrk="1" hangingPunct="1">
              <a:lnSpc>
                <a:spcPct val="150000"/>
              </a:lnSpc>
              <a:spcAft>
                <a:spcPts val="1200"/>
              </a:spcAft>
            </a:pPr>
            <a:endParaRPr lang="en-US" altLang="en-US" sz="1400" i="1">
              <a:solidFill>
                <a:srgbClr val="3B3C3E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0" y="948443"/>
            <a:ext cx="9138870" cy="491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/>
          <a:lstStyle>
            <a:lvl1pPr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endParaRPr lang="de-DE" altLang="en-US" sz="2400" smtClean="0">
              <a:solidFill>
                <a:srgbClr val="FCFCFD"/>
              </a:solidFill>
              <a:latin typeface="Arial Black" pitchFamily="34" charset="0"/>
            </a:endParaRPr>
          </a:p>
        </p:txBody>
      </p:sp>
      <p:pic>
        <p:nvPicPr>
          <p:cNvPr id="33798" name="Picture 10" descr="http://www.mapsofworld.com/images/world-countries-flags/new-zealand-flag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144463"/>
            <a:ext cx="900112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8" descr="Aus NZ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7975"/>
            <a:ext cx="914400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876300" y="1527015"/>
            <a:ext cx="2641600" cy="36862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/>
              </a:gs>
              <a:gs pos="38000">
                <a:schemeClr val="tx2">
                  <a:lumMod val="20000"/>
                  <a:lumOff val="80000"/>
                </a:schemeClr>
              </a:gs>
            </a:gsLst>
            <a:lin ang="20040000" scaled="0"/>
            <a:tileRect/>
          </a:gradFill>
          <a:ln w="31750">
            <a:gradFill flip="none" rotWithShape="1">
              <a:gsLst>
                <a:gs pos="0">
                  <a:srgbClr val="09398D"/>
                </a:gs>
                <a:gs pos="100000">
                  <a:srgbClr val="FFFFFF"/>
                </a:gs>
              </a:gsLst>
              <a:lin ang="0" scaled="1"/>
              <a:tileRect/>
            </a:gra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extrusionH="76200" contourW="12700" prstMaterial="metal">
            <a:bevelT w="63500" h="25400" prst="hardEdge"/>
            <a:bevelB w="114300" prst="hardEdge"/>
            <a:extrusionClr>
              <a:schemeClr val="accent1">
                <a:lumMod val="50000"/>
              </a:schemeClr>
            </a:extrusionClr>
            <a:contourClr>
              <a:schemeClr val="tx2">
                <a:lumMod val="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400"/>
              </a:lnSpc>
              <a:defRPr/>
            </a:pPr>
            <a:r>
              <a:rPr lang="en-GB" altLang="en-US" sz="2400" b="1" smtClean="0">
                <a:solidFill>
                  <a:srgbClr val="09398D"/>
                </a:solidFill>
                <a:cs typeface="Arial" pitchFamily="34" charset="0"/>
              </a:rPr>
              <a:t>New Zealand</a:t>
            </a:r>
            <a:endParaRPr lang="en-US" altLang="en-US" sz="2400" b="1" smtClean="0">
              <a:solidFill>
                <a:srgbClr val="09398D"/>
              </a:solidFill>
              <a:cs typeface="Arial" pitchFamily="34" charset="0"/>
            </a:endParaRPr>
          </a:p>
        </p:txBody>
      </p:sp>
      <p:sp>
        <p:nvSpPr>
          <p:cNvPr id="33803" name="Rectangle 1"/>
          <p:cNvSpPr>
            <a:spLocks noChangeArrowheads="1"/>
          </p:cNvSpPr>
          <p:nvPr/>
        </p:nvSpPr>
        <p:spPr bwMode="auto">
          <a:xfrm>
            <a:off x="106363" y="2135188"/>
            <a:ext cx="6823075" cy="449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GB" altLang="en-US" dirty="0">
              <a:solidFill>
                <a:srgbClr val="E0001B"/>
              </a:solidFill>
            </a:endParaRPr>
          </a:p>
          <a:p>
            <a:pPr eaLnBrk="1" hangingPunct="1"/>
            <a:r>
              <a:rPr lang="en-GB" altLang="en-US" sz="1600" b="1" dirty="0">
                <a:solidFill>
                  <a:srgbClr val="C00000"/>
                </a:solidFill>
              </a:rPr>
              <a:t>• </a:t>
            </a:r>
            <a:r>
              <a:rPr lang="en-GB" altLang="en-US" sz="1600" dirty="0">
                <a:solidFill>
                  <a:srgbClr val="E0001B"/>
                </a:solidFill>
              </a:rPr>
              <a:t> </a:t>
            </a:r>
            <a:r>
              <a:rPr lang="en-GB" altLang="en-US" sz="1600" dirty="0">
                <a:solidFill>
                  <a:srgbClr val="C00000"/>
                </a:solidFill>
              </a:rPr>
              <a:t>Radio New Zealand International</a:t>
            </a:r>
            <a:r>
              <a:rPr lang="en-GB" altLang="en-US" sz="1600" dirty="0">
                <a:solidFill>
                  <a:srgbClr val="595959"/>
                </a:solidFill>
              </a:rPr>
              <a:t> </a:t>
            </a:r>
            <a:r>
              <a:rPr lang="en-GB" altLang="en-US" sz="1600" dirty="0">
                <a:solidFill>
                  <a:srgbClr val="262626"/>
                </a:solidFill>
              </a:rPr>
              <a:t>installed a 100 </a:t>
            </a:r>
            <a:r>
              <a:rPr lang="en-GB" altLang="en-US" sz="1600" dirty="0">
                <a:solidFill>
                  <a:srgbClr val="3B3C3E"/>
                </a:solidFill>
              </a:rPr>
              <a:t>kW DRM shortwave </a:t>
            </a:r>
          </a:p>
          <a:p>
            <a:pPr eaLnBrk="1" hangingPunct="1"/>
            <a:r>
              <a:rPr lang="en-GB" altLang="en-US" sz="1600" dirty="0">
                <a:solidFill>
                  <a:srgbClr val="3B3C3E"/>
                </a:solidFill>
              </a:rPr>
              <a:t>   transmitter, which broadcasts 20 hours per day in DRM</a:t>
            </a:r>
          </a:p>
          <a:p>
            <a:pPr eaLnBrk="1" hangingPunct="1">
              <a:lnSpc>
                <a:spcPts val="1600"/>
              </a:lnSpc>
            </a:pPr>
            <a:endParaRPr lang="en-GB" altLang="en-US" sz="1600" dirty="0">
              <a:solidFill>
                <a:srgbClr val="3B3C3E"/>
              </a:solidFill>
            </a:endParaRPr>
          </a:p>
          <a:p>
            <a:pPr eaLnBrk="1" hangingPunct="1">
              <a:lnSpc>
                <a:spcPts val="1600"/>
              </a:lnSpc>
            </a:pPr>
            <a:r>
              <a:rPr lang="en-GB" altLang="en-US" sz="1600" b="1" dirty="0">
                <a:solidFill>
                  <a:srgbClr val="C00000"/>
                </a:solidFill>
              </a:rPr>
              <a:t> • </a:t>
            </a:r>
            <a:r>
              <a:rPr lang="en-GB" altLang="en-US" sz="1600" dirty="0">
                <a:solidFill>
                  <a:srgbClr val="404040"/>
                </a:solidFill>
              </a:rPr>
              <a:t>Used primarily to </a:t>
            </a:r>
            <a:r>
              <a:rPr lang="en-GB" altLang="en-US" sz="1600" dirty="0">
                <a:solidFill>
                  <a:srgbClr val="C00000"/>
                </a:solidFill>
              </a:rPr>
              <a:t>*</a:t>
            </a:r>
            <a:r>
              <a:rPr lang="en-GB" altLang="en-US" sz="1600" dirty="0">
                <a:solidFill>
                  <a:srgbClr val="404040"/>
                </a:solidFill>
              </a:rPr>
              <a:t>distribute to the outer Pacific islands.</a:t>
            </a:r>
          </a:p>
          <a:p>
            <a:pPr eaLnBrk="1" hangingPunct="1">
              <a:lnSpc>
                <a:spcPts val="1600"/>
              </a:lnSpc>
            </a:pPr>
            <a:endParaRPr lang="en-GB" altLang="en-US" sz="1600" dirty="0">
              <a:solidFill>
                <a:srgbClr val="404040"/>
              </a:solidFill>
            </a:endParaRPr>
          </a:p>
          <a:p>
            <a:pPr eaLnBrk="1" hangingPunct="1">
              <a:lnSpc>
                <a:spcPts val="1600"/>
              </a:lnSpc>
            </a:pPr>
            <a:endParaRPr lang="en-GB" altLang="en-US" sz="1600" dirty="0">
              <a:solidFill>
                <a:srgbClr val="404040"/>
              </a:solidFill>
            </a:endParaRPr>
          </a:p>
          <a:p>
            <a:pPr eaLnBrk="1" hangingPunct="1">
              <a:lnSpc>
                <a:spcPts val="1600"/>
              </a:lnSpc>
            </a:pPr>
            <a:endParaRPr lang="en-GB" altLang="en-US" sz="1600" dirty="0">
              <a:solidFill>
                <a:srgbClr val="404040"/>
              </a:solidFill>
            </a:endParaRPr>
          </a:p>
          <a:p>
            <a:pPr eaLnBrk="1" hangingPunct="1">
              <a:lnSpc>
                <a:spcPts val="1600"/>
              </a:lnSpc>
            </a:pPr>
            <a:endParaRPr lang="en-GB" altLang="en-US" sz="1600" dirty="0">
              <a:solidFill>
                <a:srgbClr val="404040"/>
              </a:solidFill>
            </a:endParaRPr>
          </a:p>
          <a:p>
            <a:pPr eaLnBrk="1" hangingPunct="1">
              <a:lnSpc>
                <a:spcPts val="1600"/>
              </a:lnSpc>
            </a:pPr>
            <a:endParaRPr lang="en-GB" altLang="en-US" sz="1600" dirty="0">
              <a:solidFill>
                <a:srgbClr val="404040"/>
              </a:solidFill>
            </a:endParaRPr>
          </a:p>
          <a:p>
            <a:pPr eaLnBrk="1" hangingPunct="1">
              <a:lnSpc>
                <a:spcPts val="1600"/>
              </a:lnSpc>
            </a:pPr>
            <a:endParaRPr lang="en-GB" altLang="en-US" sz="1600" dirty="0">
              <a:solidFill>
                <a:srgbClr val="404040"/>
              </a:solidFill>
            </a:endParaRPr>
          </a:p>
          <a:p>
            <a:pPr eaLnBrk="1" hangingPunct="1">
              <a:lnSpc>
                <a:spcPts val="1600"/>
              </a:lnSpc>
            </a:pPr>
            <a:endParaRPr lang="en-GB" altLang="en-US" sz="1600" dirty="0">
              <a:solidFill>
                <a:srgbClr val="404040"/>
              </a:solidFill>
            </a:endParaRPr>
          </a:p>
          <a:p>
            <a:pPr eaLnBrk="1" hangingPunct="1">
              <a:lnSpc>
                <a:spcPts val="1600"/>
              </a:lnSpc>
            </a:pPr>
            <a:endParaRPr lang="en-GB" altLang="en-US" sz="1600" dirty="0">
              <a:solidFill>
                <a:srgbClr val="404040"/>
              </a:solidFill>
            </a:endParaRPr>
          </a:p>
          <a:p>
            <a:pPr eaLnBrk="1" hangingPunct="1">
              <a:lnSpc>
                <a:spcPts val="1600"/>
              </a:lnSpc>
            </a:pPr>
            <a:endParaRPr lang="en-GB" altLang="en-US" sz="1600" dirty="0">
              <a:solidFill>
                <a:srgbClr val="404040"/>
              </a:solidFill>
            </a:endParaRPr>
          </a:p>
          <a:p>
            <a:pPr eaLnBrk="1" hangingPunct="1">
              <a:lnSpc>
                <a:spcPts val="1600"/>
              </a:lnSpc>
            </a:pPr>
            <a:endParaRPr lang="en-GB" altLang="en-US" sz="1600" dirty="0">
              <a:solidFill>
                <a:srgbClr val="404040"/>
              </a:solidFill>
            </a:endParaRPr>
          </a:p>
          <a:p>
            <a:pPr eaLnBrk="1" hangingPunct="1">
              <a:lnSpc>
                <a:spcPts val="1600"/>
              </a:lnSpc>
            </a:pPr>
            <a:endParaRPr lang="en-GB" altLang="en-US" sz="1600" dirty="0">
              <a:solidFill>
                <a:srgbClr val="404040"/>
              </a:solidFill>
            </a:endParaRPr>
          </a:p>
          <a:p>
            <a:pPr eaLnBrk="1" hangingPunct="1">
              <a:lnSpc>
                <a:spcPts val="1600"/>
              </a:lnSpc>
            </a:pPr>
            <a:endParaRPr lang="en-GB" altLang="en-US" sz="1200" dirty="0">
              <a:solidFill>
                <a:srgbClr val="3B3C3E"/>
              </a:solidFill>
            </a:endParaRPr>
          </a:p>
          <a:p>
            <a:pPr eaLnBrk="1" hangingPunct="1">
              <a:lnSpc>
                <a:spcPts val="1600"/>
              </a:lnSpc>
            </a:pPr>
            <a:endParaRPr lang="en-GB" altLang="en-US" sz="1200" dirty="0">
              <a:solidFill>
                <a:srgbClr val="3B3C3E"/>
              </a:solidFill>
            </a:endParaRPr>
          </a:p>
          <a:p>
            <a:pPr eaLnBrk="1" hangingPunct="1"/>
            <a:r>
              <a:rPr lang="en-GB" altLang="en-US" sz="1200" b="1" i="1" dirty="0">
                <a:solidFill>
                  <a:srgbClr val="C00000"/>
                </a:solidFill>
              </a:rPr>
              <a:t>* </a:t>
            </a:r>
            <a:r>
              <a:rPr lang="en-GB" altLang="en-US" sz="1200" i="1" dirty="0">
                <a:solidFill>
                  <a:srgbClr val="C00000"/>
                </a:solidFill>
              </a:rPr>
              <a:t>PCJ Radio International  distributing  audio  using DRM to two stations in Cambodia</a:t>
            </a:r>
          </a:p>
          <a:p>
            <a:pPr eaLnBrk="1" hangingPunct="1"/>
            <a:endParaRPr lang="en-GB" altLang="en-US" dirty="0">
              <a:solidFill>
                <a:srgbClr val="262626"/>
              </a:solidFill>
            </a:endParaRPr>
          </a:p>
        </p:txBody>
      </p:sp>
      <p:pic>
        <p:nvPicPr>
          <p:cNvPr id="10" name="Picture 9" descr="newzealand out.eps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16600" y="2174875"/>
            <a:ext cx="2746375" cy="3910013"/>
          </a:xfrm>
          <a:prstGeom prst="rect">
            <a:avLst/>
          </a:prstGeom>
          <a:noFill/>
          <a:ln>
            <a:noFill/>
          </a:ln>
          <a:effectLst>
            <a:outerShdw blurRad="279400" dist="38100" dir="2700000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3"/>
          <p:cNvSpPr txBox="1">
            <a:spLocks noChangeArrowheads="1"/>
          </p:cNvSpPr>
          <p:nvPr/>
        </p:nvSpPr>
        <p:spPr bwMode="auto">
          <a:xfrm>
            <a:off x="1057275" y="2870200"/>
            <a:ext cx="7199313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>
              <a:lnSpc>
                <a:spcPct val="150000"/>
              </a:lnSpc>
              <a:spcAft>
                <a:spcPts val="1200"/>
              </a:spcAft>
            </a:pPr>
            <a:endParaRPr lang="en-GB" altLang="en-US" sz="1400">
              <a:solidFill>
                <a:srgbClr val="3B3C3E"/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US" altLang="en-US" sz="1400" i="1">
              <a:solidFill>
                <a:srgbClr val="3B3C3E"/>
              </a:solidFill>
            </a:endParaRPr>
          </a:p>
        </p:txBody>
      </p:sp>
      <p:sp>
        <p:nvSpPr>
          <p:cNvPr id="37891" name="Subtitle 2"/>
          <p:cNvSpPr txBox="1">
            <a:spLocks/>
          </p:cNvSpPr>
          <p:nvPr/>
        </p:nvSpPr>
        <p:spPr bwMode="auto">
          <a:xfrm>
            <a:off x="1419225" y="4211638"/>
            <a:ext cx="6400800" cy="105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Char char="•"/>
            </a:pPr>
            <a:endParaRPr lang="en-GB" altLang="en-US" sz="3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0" y="948443"/>
            <a:ext cx="9138869" cy="491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/>
          <a:lstStyle>
            <a:lvl1pPr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defRPr/>
            </a:pPr>
            <a:endParaRPr lang="de-DE" altLang="en-US" sz="2400" smtClean="0">
              <a:solidFill>
                <a:srgbClr val="FCFCFD"/>
              </a:solidFill>
              <a:latin typeface="Arial Black" pitchFamily="34" charset="0"/>
            </a:endParaRPr>
          </a:p>
        </p:txBody>
      </p:sp>
      <p:pic>
        <p:nvPicPr>
          <p:cNvPr id="37895" name="Picture 7" descr="Bang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7975"/>
            <a:ext cx="91440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6" name="Rectangle 1"/>
          <p:cNvSpPr>
            <a:spLocks noChangeArrowheads="1"/>
          </p:cNvSpPr>
          <p:nvPr/>
        </p:nvSpPr>
        <p:spPr bwMode="auto">
          <a:xfrm>
            <a:off x="123825" y="1958975"/>
            <a:ext cx="6392863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ts val="1600"/>
              </a:lnSpc>
            </a:pPr>
            <a:endParaRPr lang="en-US" altLang="en-US" sz="1200">
              <a:solidFill>
                <a:srgbClr val="09398D"/>
              </a:solidFill>
            </a:endParaRPr>
          </a:p>
          <a:p>
            <a:pPr>
              <a:lnSpc>
                <a:spcPts val="1600"/>
              </a:lnSpc>
            </a:pPr>
            <a:endParaRPr lang="en-US" altLang="en-US" sz="1200">
              <a:solidFill>
                <a:srgbClr val="09398D"/>
              </a:solidFill>
            </a:endParaRPr>
          </a:p>
          <a:p>
            <a:r>
              <a:rPr lang="en-GB" altLang="en-US" sz="1600" b="1">
                <a:solidFill>
                  <a:srgbClr val="C00000"/>
                </a:solidFill>
              </a:rPr>
              <a:t>• </a:t>
            </a:r>
            <a:r>
              <a:rPr lang="en-GB" altLang="en-US" sz="1600">
                <a:solidFill>
                  <a:srgbClr val="E0001B"/>
                </a:solidFill>
              </a:rPr>
              <a:t> </a:t>
            </a:r>
            <a:r>
              <a:rPr lang="en-GB" altLang="en-US" sz="1600">
                <a:solidFill>
                  <a:srgbClr val="3B3C3E"/>
                </a:solidFill>
              </a:rPr>
              <a:t>Bangladesh installed a </a:t>
            </a:r>
            <a:r>
              <a:rPr lang="en-US" altLang="en-US" sz="1600">
                <a:solidFill>
                  <a:srgbClr val="3B3C3E"/>
                </a:solidFill>
              </a:rPr>
              <a:t>250 kW short wave transmitter </a:t>
            </a:r>
          </a:p>
          <a:p>
            <a:r>
              <a:rPr lang="en-US" altLang="en-US" sz="1600">
                <a:solidFill>
                  <a:srgbClr val="3B3C3E"/>
                </a:solidFill>
              </a:rPr>
              <a:t>   and antenna</a:t>
            </a:r>
          </a:p>
          <a:p>
            <a:endParaRPr lang="en-US" altLang="en-US" sz="1600">
              <a:solidFill>
                <a:srgbClr val="3B3C3E"/>
              </a:solidFill>
            </a:endParaRPr>
          </a:p>
          <a:p>
            <a:r>
              <a:rPr lang="en-GB" altLang="en-US" sz="1600" b="1">
                <a:solidFill>
                  <a:srgbClr val="C00000"/>
                </a:solidFill>
              </a:rPr>
              <a:t>•  </a:t>
            </a:r>
            <a:r>
              <a:rPr lang="en-GB" altLang="en-US" sz="1600">
                <a:solidFill>
                  <a:srgbClr val="3B3C3E"/>
                </a:solidFill>
              </a:rPr>
              <a:t>Barisal station of BETAR (public broadcaster) has a new DRM  </a:t>
            </a:r>
          </a:p>
          <a:p>
            <a:r>
              <a:rPr lang="en-GB" altLang="en-US" sz="1600">
                <a:solidFill>
                  <a:srgbClr val="3B3C3E"/>
                </a:solidFill>
              </a:rPr>
              <a:t>   compatible 20 kW transmitter</a:t>
            </a:r>
            <a:endParaRPr lang="en-US" altLang="en-US" sz="1600">
              <a:solidFill>
                <a:srgbClr val="3B3C3E"/>
              </a:solidFill>
            </a:endParaRPr>
          </a:p>
          <a:p>
            <a:pPr>
              <a:lnSpc>
                <a:spcPts val="1600"/>
              </a:lnSpc>
              <a:buFont typeface="Arial" pitchFamily="34" charset="0"/>
              <a:buChar char="•"/>
            </a:pPr>
            <a:endParaRPr lang="en-US" altLang="en-US" sz="1600">
              <a:solidFill>
                <a:srgbClr val="3B3C3E"/>
              </a:solidFill>
            </a:endParaRPr>
          </a:p>
          <a:p>
            <a:pPr>
              <a:lnSpc>
                <a:spcPts val="1600"/>
              </a:lnSpc>
            </a:pPr>
            <a:r>
              <a:rPr lang="en-GB" altLang="en-US" sz="1600" b="1">
                <a:solidFill>
                  <a:srgbClr val="C00000"/>
                </a:solidFill>
              </a:rPr>
              <a:t>•</a:t>
            </a:r>
            <a:r>
              <a:rPr lang="en-GB" altLang="en-US" sz="1600">
                <a:solidFill>
                  <a:srgbClr val="E0001B"/>
                </a:solidFill>
              </a:rPr>
              <a:t> </a:t>
            </a:r>
            <a:r>
              <a:rPr lang="en-US" altLang="en-US" sz="1600">
                <a:solidFill>
                  <a:srgbClr val="3B3C3E"/>
                </a:solidFill>
              </a:rPr>
              <a:t>1000kW medium wave Transmitter DRM ready, commissioned</a:t>
            </a:r>
          </a:p>
          <a:p>
            <a:pPr>
              <a:lnSpc>
                <a:spcPts val="1600"/>
              </a:lnSpc>
            </a:pPr>
            <a:r>
              <a:rPr lang="en-US" altLang="en-US" sz="1600">
                <a:solidFill>
                  <a:srgbClr val="3B3C3E"/>
                </a:solidFill>
              </a:rPr>
              <a:t>   and in operation at Dhamrai for BETAR since early July 2011</a:t>
            </a:r>
          </a:p>
          <a:p>
            <a:pPr>
              <a:lnSpc>
                <a:spcPts val="1600"/>
              </a:lnSpc>
            </a:pPr>
            <a:endParaRPr lang="en-US" altLang="en-US" sz="1600">
              <a:solidFill>
                <a:srgbClr val="3B3C3E"/>
              </a:solidFill>
            </a:endParaRPr>
          </a:p>
          <a:p>
            <a:pPr>
              <a:lnSpc>
                <a:spcPts val="1600"/>
              </a:lnSpc>
            </a:pPr>
            <a:r>
              <a:rPr lang="en-GB" altLang="en-US" sz="1600" b="1">
                <a:solidFill>
                  <a:srgbClr val="C00000"/>
                </a:solidFill>
              </a:rPr>
              <a:t>•</a:t>
            </a:r>
            <a:r>
              <a:rPr lang="en-GB" altLang="en-US" sz="1600">
                <a:solidFill>
                  <a:srgbClr val="E0001B"/>
                </a:solidFill>
              </a:rPr>
              <a:t> </a:t>
            </a:r>
            <a:r>
              <a:rPr lang="en-US" altLang="en-US" sz="1600">
                <a:solidFill>
                  <a:srgbClr val="3B3C3E"/>
                </a:solidFill>
              </a:rPr>
              <a:t>An order from BETAR for 3 units 100kW  medium wave transmitters </a:t>
            </a:r>
          </a:p>
          <a:p>
            <a:pPr>
              <a:lnSpc>
                <a:spcPts val="1600"/>
              </a:lnSpc>
            </a:pPr>
            <a:r>
              <a:rPr lang="en-US" altLang="en-US" sz="1600">
                <a:solidFill>
                  <a:srgbClr val="3B3C3E"/>
                </a:solidFill>
              </a:rPr>
              <a:t>  including DRM equipment is currently processed. Operation will </a:t>
            </a:r>
          </a:p>
          <a:p>
            <a:pPr>
              <a:lnSpc>
                <a:spcPts val="1600"/>
              </a:lnSpc>
            </a:pPr>
            <a:r>
              <a:rPr lang="en-US" altLang="en-US" sz="1600">
                <a:solidFill>
                  <a:srgbClr val="3B3C3E"/>
                </a:solidFill>
              </a:rPr>
              <a:t>  start at Chittagong (1x 100kW) and Savar station (2x 100kW) in </a:t>
            </a:r>
          </a:p>
          <a:p>
            <a:pPr>
              <a:lnSpc>
                <a:spcPts val="1600"/>
              </a:lnSpc>
            </a:pPr>
            <a:r>
              <a:rPr lang="en-US" altLang="en-US" sz="1600">
                <a:solidFill>
                  <a:srgbClr val="3B3C3E"/>
                </a:solidFill>
              </a:rPr>
              <a:t>  2015</a:t>
            </a:r>
            <a:endParaRPr lang="en-US" altLang="en-US" sz="1200">
              <a:solidFill>
                <a:srgbClr val="09398D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67422" y="1532824"/>
            <a:ext cx="2641600" cy="380686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/>
              </a:gs>
              <a:gs pos="38000">
                <a:schemeClr val="tx2">
                  <a:lumMod val="20000"/>
                  <a:lumOff val="80000"/>
                </a:schemeClr>
              </a:gs>
            </a:gsLst>
            <a:lin ang="20040000" scaled="0"/>
            <a:tileRect/>
          </a:gradFill>
          <a:ln w="31750">
            <a:gradFill flip="none" rotWithShape="1">
              <a:gsLst>
                <a:gs pos="0">
                  <a:srgbClr val="09398D"/>
                </a:gs>
                <a:gs pos="100000">
                  <a:srgbClr val="FFFFFF"/>
                </a:gs>
              </a:gsLst>
              <a:lin ang="0" scaled="1"/>
              <a:tileRect/>
            </a:gra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extrusionH="76200" contourW="12700" prstMaterial="metal">
            <a:bevelT w="63500" h="25400" prst="hardEdge"/>
            <a:bevelB w="114300" prst="hardEdge"/>
            <a:extrusionClr>
              <a:schemeClr val="accent1">
                <a:lumMod val="50000"/>
              </a:schemeClr>
            </a:extrusionClr>
            <a:contourClr>
              <a:schemeClr val="tx2">
                <a:lumMod val="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2400"/>
              </a:lnSpc>
              <a:defRPr/>
            </a:pPr>
            <a:r>
              <a:rPr lang="en-GB" altLang="en-US" sz="2400" b="1" smtClean="0">
                <a:solidFill>
                  <a:srgbClr val="09398D"/>
                </a:solidFill>
                <a:cs typeface="Arial" pitchFamily="34" charset="0"/>
              </a:rPr>
              <a:t>Bangladesh</a:t>
            </a:r>
            <a:endParaRPr lang="en-US" altLang="en-US" sz="2400" b="1" smtClean="0">
              <a:solidFill>
                <a:srgbClr val="09398D"/>
              </a:solidFill>
              <a:cs typeface="Arial" pitchFamily="34" charset="0"/>
            </a:endParaRPr>
          </a:p>
        </p:txBody>
      </p:sp>
      <p:pic>
        <p:nvPicPr>
          <p:cNvPr id="11" name="Picture 10" descr="bangladesh1.eps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32513" y="2111375"/>
            <a:ext cx="2486025" cy="2938463"/>
          </a:xfrm>
          <a:prstGeom prst="rect">
            <a:avLst/>
          </a:prstGeom>
          <a:noFill/>
          <a:ln>
            <a:noFill/>
          </a:ln>
          <a:effectLst>
            <a:outerShdw blurRad="241300" dist="38100" dir="2700000" algn="br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1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144463"/>
            <a:ext cx="95885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3"/>
          <p:cNvSpPr txBox="1">
            <a:spLocks noChangeArrowheads="1"/>
          </p:cNvSpPr>
          <p:nvPr/>
        </p:nvSpPr>
        <p:spPr bwMode="auto">
          <a:xfrm>
            <a:off x="1057275" y="2870200"/>
            <a:ext cx="7199313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>
              <a:lnSpc>
                <a:spcPct val="150000"/>
              </a:lnSpc>
              <a:spcAft>
                <a:spcPts val="1200"/>
              </a:spcAft>
            </a:pPr>
            <a:endParaRPr lang="en-GB" altLang="en-US" sz="1400">
              <a:solidFill>
                <a:srgbClr val="3B3C3E"/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US" altLang="en-US" sz="1400" i="1">
              <a:solidFill>
                <a:srgbClr val="3B3C3E"/>
              </a:solidFill>
            </a:endParaRPr>
          </a:p>
        </p:txBody>
      </p:sp>
      <p:sp>
        <p:nvSpPr>
          <p:cNvPr id="39939" name="Subtitle 2"/>
          <p:cNvSpPr txBox="1">
            <a:spLocks/>
          </p:cNvSpPr>
          <p:nvPr/>
        </p:nvSpPr>
        <p:spPr bwMode="auto">
          <a:xfrm>
            <a:off x="1419225" y="4211638"/>
            <a:ext cx="6400800" cy="105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Char char="•"/>
            </a:pPr>
            <a:endParaRPr lang="en-GB" altLang="en-US" sz="32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39940" name="Picture 7" descr="Jap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r="3679" b="-2258"/>
          <a:stretch>
            <a:fillRect/>
          </a:stretch>
        </p:blipFill>
        <p:spPr bwMode="auto">
          <a:xfrm>
            <a:off x="-4763" y="1439863"/>
            <a:ext cx="9144001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Box 3"/>
          <p:cNvSpPr txBox="1">
            <a:spLocks noChangeArrowheads="1"/>
          </p:cNvSpPr>
          <p:nvPr/>
        </p:nvSpPr>
        <p:spPr bwMode="auto">
          <a:xfrm>
            <a:off x="117475" y="1677988"/>
            <a:ext cx="6142038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200" dirty="0">
              <a:solidFill>
                <a:srgbClr val="09398D"/>
              </a:solidFill>
            </a:endParaRPr>
          </a:p>
          <a:p>
            <a:endParaRPr lang="en-US" altLang="en-US" sz="1200" dirty="0">
              <a:solidFill>
                <a:srgbClr val="09398D"/>
              </a:solidFill>
            </a:endParaRPr>
          </a:p>
          <a:p>
            <a:endParaRPr lang="en-US" altLang="en-US" sz="1200" dirty="0">
              <a:solidFill>
                <a:srgbClr val="09398D"/>
              </a:solidFill>
            </a:endParaRPr>
          </a:p>
          <a:p>
            <a:pPr>
              <a:lnSpc>
                <a:spcPts val="1600"/>
              </a:lnSpc>
            </a:pPr>
            <a:r>
              <a:rPr lang="en-GB" altLang="en-US" sz="1600" b="1" dirty="0">
                <a:solidFill>
                  <a:srgbClr val="C00000"/>
                </a:solidFill>
              </a:rPr>
              <a:t>• </a:t>
            </a:r>
            <a:r>
              <a:rPr lang="en-GB" altLang="en-US" sz="1600" dirty="0">
                <a:solidFill>
                  <a:srgbClr val="E0001B"/>
                </a:solidFill>
              </a:rPr>
              <a:t>	</a:t>
            </a:r>
            <a:r>
              <a:rPr lang="en-GB" altLang="en-US" sz="1600" dirty="0">
                <a:solidFill>
                  <a:srgbClr val="3B3C3E"/>
                </a:solidFill>
              </a:rPr>
              <a:t>Japan acquired </a:t>
            </a:r>
            <a:r>
              <a:rPr lang="en-US" altLang="en-US" sz="1600" dirty="0">
                <a:solidFill>
                  <a:srgbClr val="3B3C3E"/>
                </a:solidFill>
              </a:rPr>
              <a:t>four x 300kW short wave Transmitters</a:t>
            </a:r>
          </a:p>
          <a:p>
            <a:pPr>
              <a:lnSpc>
                <a:spcPts val="1600"/>
              </a:lnSpc>
            </a:pPr>
            <a:endParaRPr lang="en-US" altLang="en-US" sz="1600" b="1" dirty="0">
              <a:solidFill>
                <a:srgbClr val="3B3C3E"/>
              </a:solidFill>
            </a:endParaRPr>
          </a:p>
          <a:p>
            <a:pPr>
              <a:lnSpc>
                <a:spcPts val="1600"/>
              </a:lnSpc>
            </a:pPr>
            <a:r>
              <a:rPr lang="en-GB" altLang="en-US" sz="1600" b="1" dirty="0">
                <a:solidFill>
                  <a:srgbClr val="C00000"/>
                </a:solidFill>
              </a:rPr>
              <a:t>•</a:t>
            </a:r>
            <a:r>
              <a:rPr lang="en-US" altLang="en-US" sz="1600" dirty="0">
                <a:solidFill>
                  <a:srgbClr val="3B3C3E"/>
                </a:solidFill>
              </a:rPr>
              <a:t> 	First new Transmitter went on-air in April 2013</a:t>
            </a:r>
          </a:p>
          <a:p>
            <a:pPr>
              <a:lnSpc>
                <a:spcPts val="1600"/>
              </a:lnSpc>
            </a:pPr>
            <a:endParaRPr lang="en-US" altLang="en-US" sz="1600" dirty="0">
              <a:solidFill>
                <a:srgbClr val="3B3C3E"/>
              </a:solidFill>
            </a:endParaRPr>
          </a:p>
          <a:p>
            <a:pPr>
              <a:lnSpc>
                <a:spcPts val="1600"/>
              </a:lnSpc>
            </a:pPr>
            <a:r>
              <a:rPr lang="en-GB" altLang="en-US" sz="1600" b="1" dirty="0">
                <a:solidFill>
                  <a:srgbClr val="C00000"/>
                </a:solidFill>
              </a:rPr>
              <a:t>•</a:t>
            </a:r>
            <a:r>
              <a:rPr lang="en-GB" altLang="en-US" sz="1600" dirty="0">
                <a:solidFill>
                  <a:srgbClr val="E0001B"/>
                </a:solidFill>
              </a:rPr>
              <a:t> 	</a:t>
            </a:r>
            <a:r>
              <a:rPr lang="en-US" altLang="en-US" sz="1600" dirty="0">
                <a:solidFill>
                  <a:srgbClr val="3B3C3E"/>
                </a:solidFill>
              </a:rPr>
              <a:t>Three more planned at yearly:</a:t>
            </a:r>
            <a:br>
              <a:rPr lang="en-US" altLang="en-US" sz="1600" dirty="0">
                <a:solidFill>
                  <a:srgbClr val="3B3C3E"/>
                </a:solidFill>
              </a:rPr>
            </a:br>
            <a:r>
              <a:rPr lang="en-US" altLang="en-US" sz="1600" dirty="0">
                <a:solidFill>
                  <a:srgbClr val="3B3C3E"/>
                </a:solidFill>
              </a:rPr>
              <a:t>	2014-01 Transmitter 2  delivered and in operation</a:t>
            </a:r>
            <a:br>
              <a:rPr lang="en-US" altLang="en-US" sz="1600" dirty="0">
                <a:solidFill>
                  <a:srgbClr val="3B3C3E"/>
                </a:solidFill>
              </a:rPr>
            </a:br>
            <a:r>
              <a:rPr lang="en-US" altLang="en-US" sz="1600" dirty="0">
                <a:solidFill>
                  <a:srgbClr val="3B3C3E"/>
                </a:solidFill>
              </a:rPr>
              <a:t>	2014-08 Transmitter 3	delivered and setup in operation</a:t>
            </a:r>
            <a:br>
              <a:rPr lang="en-US" altLang="en-US" sz="1600" dirty="0">
                <a:solidFill>
                  <a:srgbClr val="3B3C3E"/>
                </a:solidFill>
              </a:rPr>
            </a:br>
            <a:r>
              <a:rPr lang="en-US" altLang="en-US" sz="1600" dirty="0">
                <a:solidFill>
                  <a:srgbClr val="3B3C3E"/>
                </a:solidFill>
              </a:rPr>
              <a:t>	2015-08 Transmitter 4	to be delivered and accepted</a:t>
            </a:r>
          </a:p>
          <a:p>
            <a:pPr>
              <a:lnSpc>
                <a:spcPts val="1600"/>
              </a:lnSpc>
            </a:pPr>
            <a:endParaRPr lang="en-US" altLang="en-US" sz="1600" dirty="0">
              <a:solidFill>
                <a:srgbClr val="3B3C3E"/>
              </a:solidFill>
            </a:endParaRPr>
          </a:p>
          <a:p>
            <a:pPr>
              <a:lnSpc>
                <a:spcPts val="1600"/>
              </a:lnSpc>
            </a:pPr>
            <a:r>
              <a:rPr lang="en-GB" altLang="en-US" sz="1600" b="1" dirty="0">
                <a:solidFill>
                  <a:srgbClr val="C00000"/>
                </a:solidFill>
              </a:rPr>
              <a:t>•</a:t>
            </a:r>
            <a:r>
              <a:rPr lang="en-GB" altLang="en-US" sz="1600" dirty="0">
                <a:solidFill>
                  <a:srgbClr val="E0001B"/>
                </a:solidFill>
              </a:rPr>
              <a:t> 	</a:t>
            </a:r>
            <a:r>
              <a:rPr lang="en-US" altLang="en-US" sz="1600" dirty="0">
                <a:solidFill>
                  <a:srgbClr val="3B3C3E"/>
                </a:solidFill>
              </a:rPr>
              <a:t>All Transmitters are fully DRM equipped and tested in factory</a:t>
            </a:r>
          </a:p>
          <a:p>
            <a:pPr>
              <a:lnSpc>
                <a:spcPts val="1600"/>
              </a:lnSpc>
            </a:pPr>
            <a:endParaRPr lang="en-US" altLang="en-US" sz="1600" dirty="0">
              <a:solidFill>
                <a:srgbClr val="3B3C3E"/>
              </a:solidFill>
            </a:endParaRPr>
          </a:p>
          <a:p>
            <a:r>
              <a:rPr lang="en-GB" altLang="en-US" sz="1600" b="1" dirty="0">
                <a:solidFill>
                  <a:srgbClr val="C00000"/>
                </a:solidFill>
              </a:rPr>
              <a:t>•</a:t>
            </a:r>
            <a:r>
              <a:rPr lang="en-GB" altLang="en-US" sz="1600" dirty="0">
                <a:solidFill>
                  <a:srgbClr val="E0001B"/>
                </a:solidFill>
              </a:rPr>
              <a:t> 	</a:t>
            </a:r>
            <a:r>
              <a:rPr lang="en-US" altLang="en-US" sz="1600" dirty="0">
                <a:solidFill>
                  <a:srgbClr val="3B3C3E"/>
                </a:solidFill>
              </a:rPr>
              <a:t>National decision to reinvest in DRM SW primarily after </a:t>
            </a:r>
          </a:p>
          <a:p>
            <a:r>
              <a:rPr lang="en-US" altLang="en-US" sz="1600" dirty="0">
                <a:solidFill>
                  <a:srgbClr val="3B3C3E"/>
                </a:solidFill>
              </a:rPr>
              <a:t>   national disasters.</a:t>
            </a:r>
          </a:p>
          <a:p>
            <a:endParaRPr lang="en-US" altLang="en-US" sz="1600" dirty="0">
              <a:solidFill>
                <a:srgbClr val="3B3C3E"/>
              </a:solidFill>
            </a:endParaRPr>
          </a:p>
          <a:p>
            <a:pPr>
              <a:spcAft>
                <a:spcPts val="600"/>
              </a:spcAft>
            </a:pPr>
            <a:endParaRPr lang="en-GB" altLang="en-US" sz="1600" dirty="0">
              <a:solidFill>
                <a:srgbClr val="404040"/>
              </a:solidFill>
            </a:endParaRPr>
          </a:p>
          <a:p>
            <a:pPr>
              <a:lnSpc>
                <a:spcPts val="1600"/>
              </a:lnSpc>
            </a:pPr>
            <a:endParaRPr lang="en-US" altLang="en-US" sz="1200" dirty="0">
              <a:solidFill>
                <a:srgbClr val="3B3C3E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en-US" sz="2000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3994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144463"/>
            <a:ext cx="81915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775175" y="1403979"/>
            <a:ext cx="3817620" cy="375609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/>
              </a:gs>
              <a:gs pos="38000">
                <a:schemeClr val="tx2">
                  <a:lumMod val="20000"/>
                  <a:lumOff val="80000"/>
                </a:schemeClr>
              </a:gs>
            </a:gsLst>
            <a:lin ang="20040000" scaled="0"/>
            <a:tileRect/>
          </a:gradFill>
          <a:ln w="31750">
            <a:gradFill flip="none" rotWithShape="1">
              <a:gsLst>
                <a:gs pos="0">
                  <a:srgbClr val="09398D"/>
                </a:gs>
                <a:gs pos="100000">
                  <a:srgbClr val="FFFFFF"/>
                </a:gs>
              </a:gsLst>
              <a:lin ang="0" scaled="1"/>
              <a:tileRect/>
            </a:gra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extrusionH="76200" contourW="12700" prstMaterial="metal">
            <a:bevelT w="63500" h="25400" prst="hardEdge"/>
            <a:bevelB w="114300" prst="hardEdge"/>
            <a:extrusionClr>
              <a:schemeClr val="accent1">
                <a:lumMod val="50000"/>
              </a:schemeClr>
            </a:extrusionClr>
            <a:contourClr>
              <a:schemeClr val="tx2">
                <a:lumMod val="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2400"/>
              </a:lnSpc>
              <a:defRPr/>
            </a:pPr>
            <a:r>
              <a:rPr lang="en-GB" altLang="en-US" sz="2400" b="1" smtClean="0">
                <a:solidFill>
                  <a:srgbClr val="09398D"/>
                </a:solidFill>
                <a:cs typeface="Arial" pitchFamily="34" charset="0"/>
              </a:rPr>
              <a:t>Japan – DRM Upgrade</a:t>
            </a:r>
            <a:endParaRPr lang="en-US" altLang="en-US" sz="2400" b="1" smtClean="0">
              <a:solidFill>
                <a:srgbClr val="09398D"/>
              </a:solidFill>
              <a:cs typeface="Arial" pitchFamily="34" charset="0"/>
            </a:endParaRPr>
          </a:p>
        </p:txBody>
      </p:sp>
      <p:pic>
        <p:nvPicPr>
          <p:cNvPr id="39946" name="Picture 8" descr="japan-map01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450" y="1779588"/>
            <a:ext cx="2998788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5130" y="1005310"/>
            <a:ext cx="9138870" cy="36934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/>
          <a:lstStyle>
            <a:lvl1pPr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defRPr/>
            </a:pPr>
            <a:endParaRPr lang="de-DE" altLang="en-US" sz="2400" smtClean="0">
              <a:solidFill>
                <a:srgbClr val="FCFCFD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Box 3"/>
          <p:cNvSpPr txBox="1">
            <a:spLocks noChangeArrowheads="1"/>
          </p:cNvSpPr>
          <p:nvPr/>
        </p:nvSpPr>
        <p:spPr bwMode="auto">
          <a:xfrm>
            <a:off x="1057275" y="2870200"/>
            <a:ext cx="7199313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ct val="150000"/>
              </a:lnSpc>
              <a:spcAft>
                <a:spcPts val="1200"/>
              </a:spcAft>
            </a:pPr>
            <a:endParaRPr lang="en-GB" altLang="en-US" sz="1400">
              <a:solidFill>
                <a:srgbClr val="3B3C3E"/>
              </a:solidFill>
            </a:endParaRPr>
          </a:p>
          <a:p>
            <a:pPr eaLnBrk="1" hangingPunct="1">
              <a:lnSpc>
                <a:spcPct val="150000"/>
              </a:lnSpc>
              <a:spcAft>
                <a:spcPts val="1200"/>
              </a:spcAft>
            </a:pPr>
            <a:endParaRPr lang="en-US" altLang="en-US" sz="1400" i="1">
              <a:solidFill>
                <a:srgbClr val="3B3C3E"/>
              </a:solidFill>
            </a:endParaRPr>
          </a:p>
        </p:txBody>
      </p:sp>
      <p:pic>
        <p:nvPicPr>
          <p:cNvPr id="40963" name="Picture 2" descr="http://www.freedominfo.org/wp-content/files_flutter/1286815076652px-Flag-map-of-taiwa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33"/>
          <a:stretch>
            <a:fillRect/>
          </a:stretch>
        </p:blipFill>
        <p:spPr bwMode="auto">
          <a:xfrm>
            <a:off x="6831013" y="2074863"/>
            <a:ext cx="1939925" cy="370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4800"/>
            <a:ext cx="83756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831910" y="1452071"/>
            <a:ext cx="2641600" cy="467999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/>
              </a:gs>
              <a:gs pos="38000">
                <a:schemeClr val="tx2">
                  <a:lumMod val="20000"/>
                  <a:lumOff val="80000"/>
                </a:schemeClr>
              </a:gs>
            </a:gsLst>
            <a:lin ang="20040000" scaled="0"/>
            <a:tileRect/>
          </a:gradFill>
          <a:ln w="31750">
            <a:gradFill flip="none" rotWithShape="1">
              <a:gsLst>
                <a:gs pos="0">
                  <a:srgbClr val="09398D"/>
                </a:gs>
                <a:gs pos="100000">
                  <a:srgbClr val="FFFFFF"/>
                </a:gs>
              </a:gsLst>
              <a:lin ang="0" scaled="1"/>
              <a:tileRect/>
            </a:gra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extrusionH="76200" contourW="12700" prstMaterial="metal">
            <a:bevelT w="63500" h="25400" prst="hardEdge"/>
            <a:bevelB w="114300" prst="hardEdge"/>
            <a:extrusionClr>
              <a:schemeClr val="accent1">
                <a:lumMod val="50000"/>
              </a:schemeClr>
            </a:extrusionClr>
            <a:contourClr>
              <a:schemeClr val="tx2">
                <a:lumMod val="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GB" altLang="en-US" sz="2400" b="1" smtClean="0">
                <a:solidFill>
                  <a:srgbClr val="09398D"/>
                </a:solidFill>
                <a:cs typeface="Arial" pitchFamily="34" charset="0"/>
              </a:rPr>
              <a:t>Taiwan</a:t>
            </a:r>
            <a:endParaRPr lang="en-US" altLang="en-US" sz="2400" b="1" smtClean="0">
              <a:solidFill>
                <a:srgbClr val="09398D"/>
              </a:solidFill>
              <a:cs typeface="Arial" pitchFamily="34" charset="0"/>
            </a:endParaRPr>
          </a:p>
        </p:txBody>
      </p:sp>
      <p:sp>
        <p:nvSpPr>
          <p:cNvPr id="40968" name="Rectangle 1"/>
          <p:cNvSpPr>
            <a:spLocks noChangeArrowheads="1"/>
          </p:cNvSpPr>
          <p:nvPr/>
        </p:nvSpPr>
        <p:spPr bwMode="auto">
          <a:xfrm>
            <a:off x="106363" y="1774825"/>
            <a:ext cx="7446962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Aft>
                <a:spcPts val="1200"/>
              </a:spcAft>
            </a:pPr>
            <a:endParaRPr lang="en-GB" altLang="en-US" sz="1600" b="1">
              <a:solidFill>
                <a:srgbClr val="C00000"/>
              </a:solidFill>
            </a:endParaRPr>
          </a:p>
          <a:p>
            <a:pPr eaLnBrk="1" hangingPunct="1">
              <a:spcAft>
                <a:spcPts val="1200"/>
              </a:spcAft>
            </a:pPr>
            <a:r>
              <a:rPr lang="en-GB" altLang="en-US" sz="1600" b="1">
                <a:solidFill>
                  <a:srgbClr val="C00000"/>
                </a:solidFill>
              </a:rPr>
              <a:t>• </a:t>
            </a:r>
            <a:r>
              <a:rPr lang="en-GB" altLang="en-US" sz="1600">
                <a:solidFill>
                  <a:srgbClr val="404040"/>
                </a:solidFill>
              </a:rPr>
              <a:t>  </a:t>
            </a:r>
            <a:r>
              <a:rPr lang="de-DE" altLang="en-US" sz="1600">
                <a:solidFill>
                  <a:srgbClr val="C00000"/>
                </a:solidFill>
              </a:rPr>
              <a:t>World‘s biggest shortwave modernisation project </a:t>
            </a:r>
            <a:r>
              <a:rPr lang="de-DE" altLang="en-US" sz="1600">
                <a:solidFill>
                  <a:srgbClr val="404040"/>
                </a:solidFill>
              </a:rPr>
              <a:t>under execution </a:t>
            </a:r>
          </a:p>
          <a:p>
            <a:pPr eaLnBrk="1" hangingPunct="1"/>
            <a:r>
              <a:rPr lang="en-GB" altLang="en-US" sz="1600" b="1">
                <a:solidFill>
                  <a:srgbClr val="C00000"/>
                </a:solidFill>
              </a:rPr>
              <a:t>•   </a:t>
            </a:r>
            <a:r>
              <a:rPr lang="de-DE" altLang="en-US" sz="1600">
                <a:solidFill>
                  <a:srgbClr val="C00000"/>
                </a:solidFill>
              </a:rPr>
              <a:t>2013/2014: RTI Radio Taiwan International </a:t>
            </a:r>
            <a:r>
              <a:rPr lang="de-DE" altLang="en-US" sz="1600">
                <a:solidFill>
                  <a:srgbClr val="404040"/>
                </a:solidFill>
              </a:rPr>
              <a:t>upgrades two radio</a:t>
            </a:r>
          </a:p>
          <a:p>
            <a:pPr eaLnBrk="1" hangingPunct="1"/>
            <a:r>
              <a:rPr lang="de-DE" altLang="en-US" sz="1600">
                <a:solidFill>
                  <a:srgbClr val="404040"/>
                </a:solidFill>
              </a:rPr>
              <a:t>    transmission sites with the DRM system:</a:t>
            </a:r>
            <a:br>
              <a:rPr lang="de-DE" altLang="en-US" sz="1600">
                <a:solidFill>
                  <a:srgbClr val="404040"/>
                </a:solidFill>
              </a:rPr>
            </a:br>
            <a:r>
              <a:rPr lang="de-DE" altLang="en-US" sz="1600">
                <a:solidFill>
                  <a:srgbClr val="404040"/>
                </a:solidFill>
              </a:rPr>
              <a:t>    - Station 1 with 4  Transmitters x 300kW in operation</a:t>
            </a:r>
            <a:br>
              <a:rPr lang="de-DE" altLang="en-US" sz="1600">
                <a:solidFill>
                  <a:srgbClr val="404040"/>
                </a:solidFill>
              </a:rPr>
            </a:br>
            <a:r>
              <a:rPr lang="de-DE" altLang="en-US" sz="1600">
                <a:solidFill>
                  <a:srgbClr val="404040"/>
                </a:solidFill>
              </a:rPr>
              <a:t>    - Station 2 with 6  Transmitters x 300kW  delivered on site</a:t>
            </a:r>
            <a:br>
              <a:rPr lang="de-DE" altLang="en-US" sz="1600">
                <a:solidFill>
                  <a:srgbClr val="404040"/>
                </a:solidFill>
              </a:rPr>
            </a:br>
            <a:r>
              <a:rPr lang="de-DE" altLang="en-US" sz="1600">
                <a:solidFill>
                  <a:srgbClr val="404040"/>
                </a:solidFill>
              </a:rPr>
              <a:t>      (installation and acceptance ongoing and  operation ready by Q1-2015)</a:t>
            </a:r>
            <a:r>
              <a:rPr lang="de-DE" altLang="en-US" sz="1600">
                <a:solidFill>
                  <a:srgbClr val="F79646"/>
                </a:solidFill>
              </a:rPr>
              <a:t> </a:t>
            </a:r>
          </a:p>
          <a:p>
            <a:pPr eaLnBrk="1" hangingPunct="1"/>
            <a:r>
              <a:rPr lang="de-DE" altLang="en-US" sz="1600">
                <a:solidFill>
                  <a:srgbClr val="404040"/>
                </a:solidFill>
              </a:rPr>
              <a:t>    - All 10 Transmitters are DRM ready and factory tested.</a:t>
            </a:r>
            <a:r>
              <a:rPr lang="de-DE" altLang="en-US" sz="1600">
                <a:solidFill>
                  <a:srgbClr val="F79646"/>
                </a:solidFill>
              </a:rPr>
              <a:t/>
            </a:r>
            <a:br>
              <a:rPr lang="de-DE" altLang="en-US" sz="1600">
                <a:solidFill>
                  <a:srgbClr val="F79646"/>
                </a:solidFill>
              </a:rPr>
            </a:br>
            <a:endParaRPr lang="en-GB" altLang="en-US" sz="1600" b="1">
              <a:solidFill>
                <a:srgbClr val="C00000"/>
              </a:solidFill>
            </a:endParaRPr>
          </a:p>
          <a:p>
            <a:pPr eaLnBrk="1" hangingPunct="1"/>
            <a:r>
              <a:rPr lang="en-GB" altLang="en-US" sz="1600" b="1">
                <a:solidFill>
                  <a:srgbClr val="C00000"/>
                </a:solidFill>
              </a:rPr>
              <a:t>•   </a:t>
            </a:r>
            <a:r>
              <a:rPr lang="en-GB" altLang="en-US" sz="1600">
                <a:solidFill>
                  <a:srgbClr val="C00000"/>
                </a:solidFill>
              </a:rPr>
              <a:t>2005: Cheng Sheng Broadcasting Corporation (CSBC) </a:t>
            </a:r>
          </a:p>
          <a:p>
            <a:pPr eaLnBrk="1" hangingPunct="1"/>
            <a:r>
              <a:rPr lang="en-GB" altLang="en-US" sz="1600">
                <a:solidFill>
                  <a:srgbClr val="404040"/>
                </a:solidFill>
              </a:rPr>
              <a:t>    launched a DRM system to provide digital radio broadcasts </a:t>
            </a:r>
          </a:p>
          <a:p>
            <a:pPr eaLnBrk="1" hangingPunct="1"/>
            <a:r>
              <a:rPr lang="en-GB" altLang="en-US" sz="1600">
                <a:solidFill>
                  <a:srgbClr val="404040"/>
                </a:solidFill>
              </a:rPr>
              <a:t>    throughout Taipei and the surrounding areas</a:t>
            </a:r>
          </a:p>
          <a:p>
            <a:pPr eaLnBrk="1" hangingPunct="1"/>
            <a:endParaRPr lang="en-GB" altLang="en-US" sz="1600">
              <a:solidFill>
                <a:srgbClr val="404040"/>
              </a:solidFill>
            </a:endParaRPr>
          </a:p>
          <a:p>
            <a:pPr eaLnBrk="1" hangingPunct="1">
              <a:spcAft>
                <a:spcPts val="600"/>
              </a:spcAft>
            </a:pPr>
            <a:r>
              <a:rPr lang="en-GB" altLang="en-US" sz="1600" b="1">
                <a:solidFill>
                  <a:srgbClr val="C00000"/>
                </a:solidFill>
              </a:rPr>
              <a:t>•   </a:t>
            </a:r>
            <a:r>
              <a:rPr lang="en-GB" altLang="en-US" sz="1600">
                <a:solidFill>
                  <a:srgbClr val="404040"/>
                </a:solidFill>
              </a:rPr>
              <a:t>CSBC was first to broadcast with the DRM standard in Taiwan</a:t>
            </a:r>
          </a:p>
          <a:p>
            <a:pPr eaLnBrk="1" hangingPunct="1">
              <a:spcAft>
                <a:spcPts val="600"/>
              </a:spcAft>
            </a:pPr>
            <a:endParaRPr lang="en-GB" altLang="en-US" sz="1600">
              <a:solidFill>
                <a:srgbClr val="404040"/>
              </a:solidFill>
            </a:endParaRPr>
          </a:p>
        </p:txBody>
      </p:sp>
      <p:pic>
        <p:nvPicPr>
          <p:cNvPr id="40969" name="Picture 9" descr="http://t3.gstatic.com/images?q=tbn:ANd9GcTrBH1fUOAEUxHWvPww9yb5Y6nEv6qPdH6UWcBiHG8_vu8ljKZkVlodPf5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144463"/>
            <a:ext cx="91122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0" y="948443"/>
            <a:ext cx="9138870" cy="491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/>
          <a:lstStyle>
            <a:lvl1pPr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endParaRPr lang="de-DE" altLang="en-US" sz="2400" smtClean="0">
              <a:solidFill>
                <a:srgbClr val="FCFCFD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3"/>
          <p:cNvSpPr txBox="1">
            <a:spLocks noChangeArrowheads="1"/>
          </p:cNvSpPr>
          <p:nvPr/>
        </p:nvSpPr>
        <p:spPr bwMode="auto">
          <a:xfrm>
            <a:off x="1057275" y="2870200"/>
            <a:ext cx="7199313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ct val="150000"/>
              </a:lnSpc>
              <a:spcAft>
                <a:spcPts val="1200"/>
              </a:spcAft>
            </a:pPr>
            <a:endParaRPr lang="en-GB" altLang="en-US" sz="1400">
              <a:solidFill>
                <a:srgbClr val="3B3C3E"/>
              </a:solidFill>
            </a:endParaRPr>
          </a:p>
          <a:p>
            <a:pPr eaLnBrk="1" hangingPunct="1">
              <a:lnSpc>
                <a:spcPct val="150000"/>
              </a:lnSpc>
              <a:spcAft>
                <a:spcPts val="1200"/>
              </a:spcAft>
            </a:pPr>
            <a:endParaRPr lang="en-US" altLang="en-US" sz="1400" i="1">
              <a:solidFill>
                <a:srgbClr val="3B3C3E"/>
              </a:solidFill>
            </a:endParaRPr>
          </a:p>
        </p:txBody>
      </p:sp>
      <p:sp>
        <p:nvSpPr>
          <p:cNvPr id="43011" name="Subtitle 2"/>
          <p:cNvSpPr txBox="1">
            <a:spLocks/>
          </p:cNvSpPr>
          <p:nvPr/>
        </p:nvSpPr>
        <p:spPr bwMode="auto">
          <a:xfrm>
            <a:off x="1419225" y="4211638"/>
            <a:ext cx="6400800" cy="105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Char char="•"/>
            </a:pPr>
            <a:endParaRPr lang="en-GB" altLang="en-US" sz="32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43012" name="Picture 7" descr="Bang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" t="22911" r="-424" b="50000"/>
          <a:stretch>
            <a:fillRect/>
          </a:stretch>
        </p:blipFill>
        <p:spPr bwMode="auto">
          <a:xfrm>
            <a:off x="0" y="1631950"/>
            <a:ext cx="9213850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14" descr="http://www.google.co.uk/url?source=imglanding&amp;ct=img&amp;q=http://us.123rf.com/400wm/400/400/robodread/robodread1109/robodread110901316/10638069-map-flag-saudi-arabia.jpg&amp;sa=X&amp;ei=DZVNUpHbOIPRhAfP34DQAQ&amp;ved=0CAkQ8wc4ugE&amp;usg=AFQjCNFuGHECUp8aBUxGoSqponsFhmfiU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4" r="8499"/>
          <a:stretch>
            <a:fillRect/>
          </a:stretch>
        </p:blipFill>
        <p:spPr bwMode="auto">
          <a:xfrm>
            <a:off x="5691188" y="1893888"/>
            <a:ext cx="3325812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885178" y="1468764"/>
            <a:ext cx="4095750" cy="41801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/>
              </a:gs>
              <a:gs pos="38000">
                <a:schemeClr val="tx2">
                  <a:lumMod val="20000"/>
                  <a:lumOff val="80000"/>
                </a:schemeClr>
              </a:gs>
            </a:gsLst>
            <a:lin ang="20040000" scaled="0"/>
            <a:tileRect/>
          </a:gradFill>
          <a:ln w="31750">
            <a:gradFill flip="none" rotWithShape="1">
              <a:gsLst>
                <a:gs pos="0">
                  <a:srgbClr val="09398D"/>
                </a:gs>
                <a:gs pos="100000">
                  <a:srgbClr val="FFFFFF"/>
                </a:gs>
              </a:gsLst>
              <a:lin ang="0" scaled="1"/>
              <a:tileRect/>
            </a:gra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extrusionH="76200" contourW="12700" prstMaterial="metal">
            <a:bevelT w="63500" h="25400" prst="hardEdge"/>
            <a:bevelB w="114300" prst="hardEdge"/>
            <a:extrusionClr>
              <a:schemeClr val="accent1">
                <a:lumMod val="50000"/>
              </a:schemeClr>
            </a:extrusionClr>
            <a:contourClr>
              <a:schemeClr val="tx2">
                <a:lumMod val="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475"/>
              </a:lnSpc>
              <a:defRPr/>
            </a:pPr>
            <a:r>
              <a:rPr lang="en-GB" altLang="en-US" sz="2400" b="1" smtClean="0">
                <a:solidFill>
                  <a:srgbClr val="09398D"/>
                </a:solidFill>
                <a:cs typeface="Arial" pitchFamily="34" charset="0"/>
              </a:rPr>
              <a:t>Kingdom of Saudi Arabia</a:t>
            </a:r>
            <a:endParaRPr lang="en-US" altLang="en-US" sz="2400" b="1" smtClean="0">
              <a:solidFill>
                <a:srgbClr val="09398D"/>
              </a:solidFill>
              <a:cs typeface="Arial" pitchFamily="34" charset="0"/>
            </a:endParaRPr>
          </a:p>
        </p:txBody>
      </p:sp>
      <p:pic>
        <p:nvPicPr>
          <p:cNvPr id="43017" name="Picture 2" descr="Image of National Fla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144463"/>
            <a:ext cx="9144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8" name="TextBox 3"/>
          <p:cNvSpPr txBox="1">
            <a:spLocks noChangeArrowheads="1"/>
          </p:cNvSpPr>
          <p:nvPr/>
        </p:nvSpPr>
        <p:spPr bwMode="auto">
          <a:xfrm>
            <a:off x="119063" y="2032000"/>
            <a:ext cx="6781800" cy="284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1600"/>
              </a:lnSpc>
            </a:pPr>
            <a:endParaRPr lang="en-GB" altLang="en-US" sz="1200" dirty="0">
              <a:solidFill>
                <a:srgbClr val="3B3C3E"/>
              </a:solidFill>
            </a:endParaRPr>
          </a:p>
          <a:p>
            <a:pPr eaLnBrk="1" hangingPunct="1"/>
            <a:r>
              <a:rPr lang="en-GB" altLang="en-US" sz="1600" b="1" dirty="0">
                <a:solidFill>
                  <a:srgbClr val="C00000"/>
                </a:solidFill>
              </a:rPr>
              <a:t>•</a:t>
            </a:r>
            <a:r>
              <a:rPr lang="en-GB" altLang="en-US" sz="1600" dirty="0"/>
              <a:t>  </a:t>
            </a:r>
            <a:r>
              <a:rPr lang="en-GB" altLang="en-US" sz="1600" dirty="0">
                <a:solidFill>
                  <a:srgbClr val="404040"/>
                </a:solidFill>
              </a:rPr>
              <a:t>The </a:t>
            </a:r>
            <a:r>
              <a:rPr lang="en-GB" altLang="en-US" sz="1600" b="1" dirty="0">
                <a:solidFill>
                  <a:srgbClr val="C00000"/>
                </a:solidFill>
              </a:rPr>
              <a:t>Saudi Broadcasting Corporation </a:t>
            </a:r>
            <a:r>
              <a:rPr lang="en-GB" altLang="en-US" sz="1600" dirty="0">
                <a:solidFill>
                  <a:srgbClr val="404040"/>
                </a:solidFill>
              </a:rPr>
              <a:t>has adopted the </a:t>
            </a:r>
          </a:p>
          <a:p>
            <a:pPr eaLnBrk="1" hangingPunct="1"/>
            <a:r>
              <a:rPr lang="en-GB" altLang="en-US" sz="1600" dirty="0">
                <a:solidFill>
                  <a:srgbClr val="404040"/>
                </a:solidFill>
              </a:rPr>
              <a:t>   DRM digital standard for MW and SW</a:t>
            </a:r>
          </a:p>
          <a:p>
            <a:pPr eaLnBrk="1" hangingPunct="1"/>
            <a:endParaRPr lang="en-GB" altLang="en-US" sz="1600" dirty="0">
              <a:solidFill>
                <a:srgbClr val="404040"/>
              </a:solidFill>
            </a:endParaRPr>
          </a:p>
          <a:p>
            <a:pPr eaLnBrk="1" hangingPunct="1"/>
            <a:r>
              <a:rPr lang="en-GB" altLang="en-US" sz="1600" b="1" dirty="0">
                <a:solidFill>
                  <a:srgbClr val="C00000"/>
                </a:solidFill>
              </a:rPr>
              <a:t>•</a:t>
            </a:r>
            <a:r>
              <a:rPr lang="en-GB" altLang="en-US" sz="1600" dirty="0"/>
              <a:t>  </a:t>
            </a:r>
            <a:r>
              <a:rPr lang="en-GB" altLang="en-US" sz="1600" dirty="0">
                <a:solidFill>
                  <a:srgbClr val="404040"/>
                </a:solidFill>
              </a:rPr>
              <a:t>MW Transmission stations are located in </a:t>
            </a:r>
            <a:r>
              <a:rPr lang="en-GB" altLang="en-US" sz="1600" dirty="0" err="1">
                <a:solidFill>
                  <a:srgbClr val="404040"/>
                </a:solidFill>
              </a:rPr>
              <a:t>Gazan</a:t>
            </a:r>
            <a:r>
              <a:rPr lang="en-GB" altLang="en-US" sz="1600" dirty="0">
                <a:solidFill>
                  <a:srgbClr val="404040"/>
                </a:solidFill>
              </a:rPr>
              <a:t>, </a:t>
            </a:r>
            <a:r>
              <a:rPr lang="en-GB" altLang="en-US" sz="1600" dirty="0" err="1">
                <a:solidFill>
                  <a:srgbClr val="404040"/>
                </a:solidFill>
              </a:rPr>
              <a:t>Taiba</a:t>
            </a:r>
            <a:r>
              <a:rPr lang="en-GB" altLang="en-US" sz="1600" dirty="0">
                <a:solidFill>
                  <a:srgbClr val="404040"/>
                </a:solidFill>
              </a:rPr>
              <a:t>, </a:t>
            </a:r>
          </a:p>
          <a:p>
            <a:pPr eaLnBrk="1" hangingPunct="1"/>
            <a:r>
              <a:rPr lang="en-GB" altLang="en-US" sz="1600" dirty="0">
                <a:solidFill>
                  <a:srgbClr val="404040"/>
                </a:solidFill>
              </a:rPr>
              <a:t>   </a:t>
            </a:r>
            <a:r>
              <a:rPr lang="en-GB" altLang="en-US" sz="1600" dirty="0" err="1">
                <a:solidFill>
                  <a:srgbClr val="404040"/>
                </a:solidFill>
              </a:rPr>
              <a:t>Hafr</a:t>
            </a:r>
            <a:r>
              <a:rPr lang="en-GB" altLang="en-US" sz="1600" dirty="0">
                <a:solidFill>
                  <a:srgbClr val="404040"/>
                </a:solidFill>
              </a:rPr>
              <a:t> </a:t>
            </a:r>
            <a:r>
              <a:rPr lang="en-GB" altLang="en-US" sz="1600" dirty="0" err="1">
                <a:solidFill>
                  <a:srgbClr val="404040"/>
                </a:solidFill>
              </a:rPr>
              <a:t>Elbatin</a:t>
            </a:r>
            <a:r>
              <a:rPr lang="en-GB" altLang="en-US" sz="1600" dirty="0">
                <a:solidFill>
                  <a:srgbClr val="404040"/>
                </a:solidFill>
              </a:rPr>
              <a:t>, </a:t>
            </a:r>
            <a:r>
              <a:rPr lang="en-GB" altLang="en-US" sz="1600" dirty="0" err="1">
                <a:solidFill>
                  <a:srgbClr val="404040"/>
                </a:solidFill>
              </a:rPr>
              <a:t>Abha</a:t>
            </a:r>
            <a:r>
              <a:rPr lang="en-GB" altLang="en-US" sz="1600" dirty="0">
                <a:solidFill>
                  <a:srgbClr val="404040"/>
                </a:solidFill>
              </a:rPr>
              <a:t> </a:t>
            </a:r>
          </a:p>
          <a:p>
            <a:pPr eaLnBrk="1" hangingPunct="1"/>
            <a:r>
              <a:rPr lang="en-GB" altLang="en-US" sz="1600" dirty="0"/>
              <a:t> </a:t>
            </a:r>
          </a:p>
          <a:p>
            <a:pPr eaLnBrk="1" hangingPunct="1"/>
            <a:r>
              <a:rPr lang="en-GB" altLang="en-US" sz="1600" b="1" dirty="0">
                <a:solidFill>
                  <a:srgbClr val="C00000"/>
                </a:solidFill>
              </a:rPr>
              <a:t>•</a:t>
            </a:r>
            <a:r>
              <a:rPr lang="en-GB" altLang="en-US" sz="1600" dirty="0"/>
              <a:t>  </a:t>
            </a:r>
            <a:r>
              <a:rPr lang="en-GB" altLang="en-US" sz="1600" dirty="0">
                <a:solidFill>
                  <a:srgbClr val="404040"/>
                </a:solidFill>
              </a:rPr>
              <a:t>Current Projects: in </a:t>
            </a:r>
            <a:r>
              <a:rPr lang="en-GB" altLang="en-US" sz="1600" dirty="0" err="1">
                <a:solidFill>
                  <a:srgbClr val="404040"/>
                </a:solidFill>
              </a:rPr>
              <a:t>Afif</a:t>
            </a:r>
            <a:r>
              <a:rPr lang="en-GB" altLang="en-US" sz="1600" dirty="0">
                <a:solidFill>
                  <a:srgbClr val="404040"/>
                </a:solidFill>
              </a:rPr>
              <a:t>, in </a:t>
            </a:r>
            <a:r>
              <a:rPr lang="en-GB" altLang="en-US" sz="1600" dirty="0" err="1">
                <a:solidFill>
                  <a:srgbClr val="404040"/>
                </a:solidFill>
              </a:rPr>
              <a:t>Layla</a:t>
            </a:r>
            <a:r>
              <a:rPr lang="en-GB" altLang="en-US" sz="1600" dirty="0">
                <a:solidFill>
                  <a:srgbClr val="404040"/>
                </a:solidFill>
              </a:rPr>
              <a:t> ( Al-</a:t>
            </a:r>
            <a:r>
              <a:rPr lang="en-GB" altLang="en-US" sz="1600" dirty="0" err="1">
                <a:solidFill>
                  <a:srgbClr val="404040"/>
                </a:solidFill>
              </a:rPr>
              <a:t>aflag</a:t>
            </a:r>
            <a:r>
              <a:rPr lang="en-GB" altLang="en-US" sz="1600" dirty="0">
                <a:solidFill>
                  <a:srgbClr val="404040"/>
                </a:solidFill>
              </a:rPr>
              <a:t> ), in </a:t>
            </a:r>
            <a:r>
              <a:rPr lang="en-GB" altLang="en-US" sz="1600" dirty="0" err="1">
                <a:solidFill>
                  <a:srgbClr val="404040"/>
                </a:solidFill>
              </a:rPr>
              <a:t>Duba</a:t>
            </a:r>
            <a:r>
              <a:rPr lang="en-GB" altLang="en-US" sz="1600" dirty="0">
                <a:solidFill>
                  <a:srgbClr val="404040"/>
                </a:solidFill>
              </a:rPr>
              <a:t> and Riyadh </a:t>
            </a:r>
          </a:p>
          <a:p>
            <a:pPr eaLnBrk="1" hangingPunct="1">
              <a:lnSpc>
                <a:spcPts val="1600"/>
              </a:lnSpc>
            </a:pPr>
            <a:endParaRPr lang="en-GB" altLang="en-US" sz="1600" dirty="0">
              <a:solidFill>
                <a:srgbClr val="3B3C3E"/>
              </a:solidFill>
            </a:endParaRPr>
          </a:p>
          <a:p>
            <a:pPr eaLnBrk="1" hangingPunct="1">
              <a:lnSpc>
                <a:spcPts val="1600"/>
              </a:lnSpc>
            </a:pPr>
            <a:endParaRPr lang="en-GB" altLang="en-US" sz="1600" dirty="0"/>
          </a:p>
          <a:p>
            <a:pPr eaLnBrk="1" hangingPunct="1">
              <a:lnSpc>
                <a:spcPts val="1600"/>
              </a:lnSpc>
              <a:buFont typeface="Arial" pitchFamily="34" charset="0"/>
              <a:buNone/>
            </a:pPr>
            <a:endParaRPr lang="en-US" altLang="en-US" sz="1200" i="1" dirty="0">
              <a:solidFill>
                <a:srgbClr val="3B3C3E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0" y="948443"/>
            <a:ext cx="9138870" cy="491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/>
          <a:lstStyle>
            <a:lvl1pPr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endParaRPr lang="de-DE" altLang="en-US" sz="2400" smtClean="0">
              <a:solidFill>
                <a:srgbClr val="FCFCFD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3"/>
          <p:cNvSpPr txBox="1">
            <a:spLocks noChangeArrowheads="1"/>
          </p:cNvSpPr>
          <p:nvPr/>
        </p:nvSpPr>
        <p:spPr bwMode="auto">
          <a:xfrm>
            <a:off x="1057275" y="2870200"/>
            <a:ext cx="7199313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ct val="150000"/>
              </a:lnSpc>
              <a:spcAft>
                <a:spcPts val="1200"/>
              </a:spcAft>
            </a:pPr>
            <a:endParaRPr lang="en-GB" altLang="en-US" sz="1400">
              <a:solidFill>
                <a:srgbClr val="3B3C3E"/>
              </a:solidFill>
            </a:endParaRPr>
          </a:p>
          <a:p>
            <a:pPr eaLnBrk="1" hangingPunct="1">
              <a:lnSpc>
                <a:spcPct val="150000"/>
              </a:lnSpc>
              <a:spcAft>
                <a:spcPts val="1200"/>
              </a:spcAft>
            </a:pPr>
            <a:endParaRPr lang="en-US" altLang="en-US" sz="1400" i="1">
              <a:solidFill>
                <a:srgbClr val="3B3C3E"/>
              </a:solidFill>
            </a:endParaRPr>
          </a:p>
        </p:txBody>
      </p:sp>
      <p:sp>
        <p:nvSpPr>
          <p:cNvPr id="44035" name="Subtitle 2"/>
          <p:cNvSpPr txBox="1">
            <a:spLocks/>
          </p:cNvSpPr>
          <p:nvPr/>
        </p:nvSpPr>
        <p:spPr bwMode="auto">
          <a:xfrm>
            <a:off x="1419225" y="4211638"/>
            <a:ext cx="6400800" cy="105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Char char="•"/>
            </a:pPr>
            <a:endParaRPr lang="en-GB" altLang="en-US" sz="32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44036" name="Picture 7" descr="Bang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" t="22910" r="10342" b="-7689"/>
          <a:stretch>
            <a:fillRect/>
          </a:stretch>
        </p:blipFill>
        <p:spPr bwMode="auto">
          <a:xfrm>
            <a:off x="-4763" y="1616075"/>
            <a:ext cx="9144001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885177" y="1511764"/>
            <a:ext cx="3357033" cy="41801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/>
              </a:gs>
              <a:gs pos="38000">
                <a:schemeClr val="tx2">
                  <a:lumMod val="20000"/>
                  <a:lumOff val="80000"/>
                </a:schemeClr>
              </a:gs>
            </a:gsLst>
            <a:lin ang="20040000" scaled="0"/>
            <a:tileRect/>
          </a:gradFill>
          <a:ln w="31750">
            <a:gradFill flip="none" rotWithShape="1">
              <a:gsLst>
                <a:gs pos="0">
                  <a:srgbClr val="09398D"/>
                </a:gs>
                <a:gs pos="100000">
                  <a:srgbClr val="FFFFFF"/>
                </a:gs>
              </a:gsLst>
              <a:lin ang="0" scaled="1"/>
              <a:tileRect/>
            </a:gra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extrusionH="76200" contourW="12700" prstMaterial="metal">
            <a:bevelT w="63500" h="25400" prst="hardEdge"/>
            <a:bevelB w="114300" prst="hardEdge"/>
            <a:extrusionClr>
              <a:schemeClr val="accent1">
                <a:lumMod val="50000"/>
              </a:schemeClr>
            </a:extrusionClr>
            <a:contourClr>
              <a:schemeClr val="tx2">
                <a:lumMod val="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475"/>
              </a:lnSpc>
              <a:defRPr/>
            </a:pPr>
            <a:r>
              <a:rPr lang="en-GB" altLang="en-US" sz="2400" b="1" smtClean="0">
                <a:solidFill>
                  <a:srgbClr val="09398D"/>
                </a:solidFill>
                <a:cs typeface="Arial" pitchFamily="34" charset="0"/>
              </a:rPr>
              <a:t>United Arab Emirates</a:t>
            </a:r>
            <a:endParaRPr lang="en-US" altLang="en-US" sz="2400" b="1" smtClean="0">
              <a:solidFill>
                <a:srgbClr val="09398D"/>
              </a:solidFill>
              <a:cs typeface="Arial" pitchFamily="34" charset="0"/>
            </a:endParaRPr>
          </a:p>
        </p:txBody>
      </p:sp>
      <p:sp>
        <p:nvSpPr>
          <p:cNvPr id="44040" name="TextBox 3"/>
          <p:cNvSpPr txBox="1">
            <a:spLocks noChangeArrowheads="1"/>
          </p:cNvSpPr>
          <p:nvPr/>
        </p:nvSpPr>
        <p:spPr bwMode="auto">
          <a:xfrm>
            <a:off x="96838" y="2033588"/>
            <a:ext cx="6781800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1600"/>
              </a:lnSpc>
            </a:pPr>
            <a:endParaRPr lang="en-GB" altLang="en-US" sz="1200">
              <a:solidFill>
                <a:srgbClr val="3B3C3E"/>
              </a:solidFill>
            </a:endParaRPr>
          </a:p>
          <a:p>
            <a:pPr eaLnBrk="1" hangingPunct="1"/>
            <a:r>
              <a:rPr lang="en-GB" altLang="en-US" sz="1600" b="1">
                <a:solidFill>
                  <a:srgbClr val="C00000"/>
                </a:solidFill>
              </a:rPr>
              <a:t>• </a:t>
            </a:r>
            <a:r>
              <a:rPr lang="en-GB" altLang="en-US" sz="1600"/>
              <a:t> </a:t>
            </a:r>
            <a:r>
              <a:rPr lang="en-GB" altLang="en-US" sz="1600">
                <a:solidFill>
                  <a:srgbClr val="404040"/>
                </a:solidFill>
              </a:rPr>
              <a:t>17</a:t>
            </a:r>
            <a:r>
              <a:rPr lang="en-GB" altLang="en-US" sz="1600" baseline="30000">
                <a:solidFill>
                  <a:srgbClr val="404040"/>
                </a:solidFill>
              </a:rPr>
              <a:t>th</a:t>
            </a:r>
            <a:r>
              <a:rPr lang="en-GB" altLang="en-US" sz="1600">
                <a:solidFill>
                  <a:srgbClr val="404040"/>
                </a:solidFill>
              </a:rPr>
              <a:t> Dec 2013: launch of  the world’s first Malayalam digital radio on UAE airwaves</a:t>
            </a:r>
          </a:p>
          <a:p>
            <a:pPr eaLnBrk="1" hangingPunct="1"/>
            <a:endParaRPr lang="en-GB" altLang="en-US" sz="1600">
              <a:solidFill>
                <a:srgbClr val="404040"/>
              </a:solidFill>
            </a:endParaRPr>
          </a:p>
          <a:p>
            <a:pPr eaLnBrk="1" hangingPunct="1"/>
            <a:r>
              <a:rPr lang="en-GB" altLang="en-US" sz="1600" b="1">
                <a:solidFill>
                  <a:srgbClr val="C00000"/>
                </a:solidFill>
              </a:rPr>
              <a:t>•</a:t>
            </a:r>
            <a:r>
              <a:rPr lang="en-GB" altLang="en-US" sz="1600"/>
              <a:t>  </a:t>
            </a:r>
            <a:r>
              <a:rPr lang="en-GB" altLang="en-US" sz="1600">
                <a:solidFill>
                  <a:srgbClr val="404040"/>
                </a:solidFill>
              </a:rPr>
              <a:t>The channel, Pravasi Bharathi 810 AM, Malayalam Digital Radio </a:t>
            </a:r>
          </a:p>
          <a:p>
            <a:pPr eaLnBrk="1" hangingPunct="1"/>
            <a:r>
              <a:rPr lang="en-GB" altLang="en-US" sz="1600">
                <a:solidFill>
                  <a:srgbClr val="404040"/>
                </a:solidFill>
              </a:rPr>
              <a:t>   (DRM), aims to reach out to millions of listeners streaming music, </a:t>
            </a:r>
          </a:p>
          <a:p>
            <a:pPr eaLnBrk="1" hangingPunct="1"/>
            <a:r>
              <a:rPr lang="en-GB" altLang="en-US" sz="1600">
                <a:solidFill>
                  <a:srgbClr val="404040"/>
                </a:solidFill>
              </a:rPr>
              <a:t>   discussions, news, current affairs and entertainment </a:t>
            </a:r>
          </a:p>
          <a:p>
            <a:pPr eaLnBrk="1" hangingPunct="1"/>
            <a:r>
              <a:rPr lang="en-GB" altLang="en-US" sz="1600">
                <a:solidFill>
                  <a:srgbClr val="404040"/>
                </a:solidFill>
              </a:rPr>
              <a:t> </a:t>
            </a:r>
          </a:p>
          <a:p>
            <a:pPr eaLnBrk="1" hangingPunct="1"/>
            <a:r>
              <a:rPr lang="en-GB" altLang="en-US" sz="1600" b="1">
                <a:solidFill>
                  <a:srgbClr val="C00000"/>
                </a:solidFill>
              </a:rPr>
              <a:t>•</a:t>
            </a:r>
            <a:r>
              <a:rPr lang="en-GB" altLang="en-US" sz="1600"/>
              <a:t>  </a:t>
            </a:r>
            <a:r>
              <a:rPr lang="en-GB" altLang="en-US" sz="1600">
                <a:solidFill>
                  <a:srgbClr val="404040"/>
                </a:solidFill>
              </a:rPr>
              <a:t>Reaching all Golf Cooperation Council nations </a:t>
            </a:r>
          </a:p>
          <a:p>
            <a:pPr eaLnBrk="1" hangingPunct="1"/>
            <a:r>
              <a:rPr lang="en-GB" altLang="en-US" sz="1600">
                <a:solidFill>
                  <a:srgbClr val="404040"/>
                </a:solidFill>
              </a:rPr>
              <a:t>   with excellent DRM: </a:t>
            </a:r>
          </a:p>
          <a:p>
            <a:pPr eaLnBrk="1" hangingPunct="1"/>
            <a:r>
              <a:rPr lang="en-GB" altLang="en-US" sz="1600">
                <a:solidFill>
                  <a:srgbClr val="404040"/>
                </a:solidFill>
              </a:rPr>
              <a:t>	</a:t>
            </a:r>
            <a:r>
              <a:rPr lang="en-GB" altLang="en-US" sz="1600" b="1">
                <a:solidFill>
                  <a:srgbClr val="C00000"/>
                </a:solidFill>
              </a:rPr>
              <a:t>•</a:t>
            </a:r>
            <a:r>
              <a:rPr lang="en-GB" altLang="en-US" sz="1600">
                <a:solidFill>
                  <a:srgbClr val="404040"/>
                </a:solidFill>
              </a:rPr>
              <a:t>  like FM quality in digital radios</a:t>
            </a:r>
          </a:p>
          <a:p>
            <a:pPr eaLnBrk="1" hangingPunct="1"/>
            <a:r>
              <a:rPr lang="en-GB" altLang="en-US" sz="1600">
                <a:solidFill>
                  <a:srgbClr val="404040"/>
                </a:solidFill>
              </a:rPr>
              <a:t>	</a:t>
            </a:r>
            <a:r>
              <a:rPr lang="en-GB" altLang="en-US" sz="1600" b="1">
                <a:solidFill>
                  <a:srgbClr val="C00000"/>
                </a:solidFill>
              </a:rPr>
              <a:t>•</a:t>
            </a:r>
            <a:r>
              <a:rPr lang="en-GB" altLang="en-US" sz="1600">
                <a:solidFill>
                  <a:srgbClr val="404040"/>
                </a:solidFill>
              </a:rPr>
              <a:t>  and super AM quality in ordinary receivers</a:t>
            </a:r>
          </a:p>
          <a:p>
            <a:pPr eaLnBrk="1" hangingPunct="1">
              <a:lnSpc>
                <a:spcPts val="1600"/>
              </a:lnSpc>
              <a:buFont typeface="Arial" pitchFamily="34" charset="0"/>
              <a:buNone/>
            </a:pPr>
            <a:endParaRPr lang="en-US" altLang="en-US" sz="1200" i="1">
              <a:solidFill>
                <a:srgbClr val="3B3C3E"/>
              </a:solidFill>
            </a:endParaRPr>
          </a:p>
        </p:txBody>
      </p:sp>
      <p:pic>
        <p:nvPicPr>
          <p:cNvPr id="44041" name="Picture 8" descr="http://images2.wikia.nocookie.net/__cb20120308192358/duranduran/images/4/48/Uae-flag_wikipedia_duran_duran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144463"/>
            <a:ext cx="9175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2" name="Picture 6" descr="http://uaemap.facts.co/uaemapof/uae_flag_map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863" y="2586038"/>
            <a:ext cx="3765550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0" y="948443"/>
            <a:ext cx="9138870" cy="491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/>
          <a:lstStyle>
            <a:lvl1pPr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63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endParaRPr lang="de-DE" altLang="en-US" sz="2400" smtClean="0">
              <a:solidFill>
                <a:srgbClr val="FCFCFD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-5129" y="948443"/>
            <a:ext cx="9143999" cy="467999"/>
          </a:xfrm>
          <a:prstGeom prst="roundRect">
            <a:avLst>
              <a:gd name="adj" fmla="val 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defTabSz="863600" eaLnBrk="1" hangingPunct="1">
              <a:defRPr/>
            </a:pPr>
            <a:endParaRPr lang="de-DE" sz="2400" spc="5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/>
              <a:cs typeface="Arial Black"/>
            </a:endParaRPr>
          </a:p>
          <a:p>
            <a:pPr algn="ctr" eaLnBrk="1" hangingPunct="1">
              <a:defRPr/>
            </a:pPr>
            <a:r>
              <a:rPr lang="en-GB" sz="2400" b="1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/>
                <a:ea typeface="ＭＳ Ｐゴシック" pitchFamily="-107" charset="-128"/>
                <a:cs typeface="Arial Black"/>
              </a:rPr>
              <a:t>DRM </a:t>
            </a:r>
            <a:r>
              <a:rPr lang="en-GB" sz="2400" b="1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/>
                <a:ea typeface="ＭＳ Ｐゴシック" pitchFamily="-107" charset="-128"/>
                <a:cs typeface="Arial Black"/>
              </a:rPr>
              <a:t>Chipsets</a:t>
            </a:r>
            <a:endParaRPr lang="en-US" sz="2400" b="1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/>
              <a:cs typeface="Arial Black"/>
            </a:endParaRPr>
          </a:p>
        </p:txBody>
      </p:sp>
      <p:sp>
        <p:nvSpPr>
          <p:cNvPr id="45059" name="Subtitle 2"/>
          <p:cNvSpPr txBox="1">
            <a:spLocks/>
          </p:cNvSpPr>
          <p:nvPr/>
        </p:nvSpPr>
        <p:spPr bwMode="auto">
          <a:xfrm>
            <a:off x="1419225" y="4211638"/>
            <a:ext cx="6400800" cy="105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Char char="•"/>
            </a:pPr>
            <a:endParaRPr lang="en-GB" altLang="en-US" sz="320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pic>
        <p:nvPicPr>
          <p:cNvPr id="4506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4211638"/>
            <a:ext cx="2009775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2" descr="NIM10096M2D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638" y="4530725"/>
            <a:ext cx="170180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10" descr="octopus_logo_hor_BLE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138" y="5267325"/>
            <a:ext cx="8826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3" name="Picture 7" descr="R:\Digital Radio Mondiale\Images - Logo - Template\Logos\Logos Members and Non Members\logo_Parro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063" y="3933825"/>
            <a:ext cx="1676400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4" name="Picture 8" descr="R:\Digital Radio Mondiale\Images - Logo - Template\Logos\Logos Members and Non Members\Frontier Silico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688" y="3933825"/>
            <a:ext cx="14478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5" name="Picture 3" descr="C:\Users\sevans\Documents\My Received Files\Verona_from_right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5" t="12370" r="4781" b="10922"/>
          <a:stretch>
            <a:fillRect/>
          </a:stretch>
        </p:blipFill>
        <p:spPr bwMode="auto">
          <a:xfrm>
            <a:off x="6535738" y="4395788"/>
            <a:ext cx="1927225" cy="136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6" name="Picture 2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4310063"/>
            <a:ext cx="96202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7" name="TextBox 1"/>
          <p:cNvSpPr txBox="1">
            <a:spLocks noChangeArrowheads="1"/>
          </p:cNvSpPr>
          <p:nvPr/>
        </p:nvSpPr>
        <p:spPr bwMode="auto">
          <a:xfrm>
            <a:off x="3605213" y="3933825"/>
            <a:ext cx="14890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sz="1600" b="1" i="1">
                <a:solidFill>
                  <a:srgbClr val="000000"/>
                </a:solidFill>
                <a:cs typeface="Arial" pitchFamily="34" charset="0"/>
              </a:rPr>
              <a:t>DiBcom</a:t>
            </a:r>
          </a:p>
        </p:txBody>
      </p:sp>
      <p:pic>
        <p:nvPicPr>
          <p:cNvPr id="45068" name="Picture 9" descr="R:\Digital Radio Mondiale\Images - Logo - Template\Logos\Logos Members and Non Members\keystone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063" y="2197100"/>
            <a:ext cx="15240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9" name="Pictur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063" y="2890838"/>
            <a:ext cx="152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070" name="Group 27"/>
          <p:cNvGrpSpPr>
            <a:grpSpLocks/>
          </p:cNvGrpSpPr>
          <p:nvPr/>
        </p:nvGrpSpPr>
        <p:grpSpPr bwMode="auto">
          <a:xfrm>
            <a:off x="849313" y="1862138"/>
            <a:ext cx="3730625" cy="1643062"/>
            <a:chOff x="942975" y="2172377"/>
            <a:chExt cx="3557305" cy="1539198"/>
          </a:xfrm>
        </p:grpSpPr>
        <p:pic>
          <p:nvPicPr>
            <p:cNvPr id="45073" name="Picture 2" descr="http://mp4nation.net/blog/wp-content/uploads/2008/09/150202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975" y="2582863"/>
              <a:ext cx="1762125" cy="1128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74" name="Picture 2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975" y="2252216"/>
              <a:ext cx="1017588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75" name="Picture 1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7042" y="2172377"/>
              <a:ext cx="503238" cy="31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5071" name="Picture 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60" r="10252" b="-706"/>
          <a:stretch>
            <a:fillRect/>
          </a:stretch>
        </p:blipFill>
        <p:spPr bwMode="auto">
          <a:xfrm>
            <a:off x="3265488" y="2255838"/>
            <a:ext cx="1930400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2" name="Pictur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038" y="2260600"/>
            <a:ext cx="11874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3"/>
          <p:cNvSpPr txBox="1">
            <a:spLocks noChangeArrowheads="1"/>
          </p:cNvSpPr>
          <p:nvPr/>
        </p:nvSpPr>
        <p:spPr bwMode="auto">
          <a:xfrm>
            <a:off x="1057275" y="2870200"/>
            <a:ext cx="7199313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ct val="150000"/>
              </a:lnSpc>
              <a:spcAft>
                <a:spcPts val="1200"/>
              </a:spcAft>
            </a:pPr>
            <a:endParaRPr lang="en-GB" altLang="en-US" sz="1400">
              <a:solidFill>
                <a:srgbClr val="3B3C3E"/>
              </a:solidFill>
            </a:endParaRPr>
          </a:p>
          <a:p>
            <a:pPr eaLnBrk="1" hangingPunct="1">
              <a:lnSpc>
                <a:spcPct val="150000"/>
              </a:lnSpc>
              <a:spcAft>
                <a:spcPts val="1200"/>
              </a:spcAft>
            </a:pPr>
            <a:endParaRPr lang="en-US" altLang="en-US" sz="1400" i="1">
              <a:solidFill>
                <a:srgbClr val="3B3C3E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-5129" y="948443"/>
            <a:ext cx="9143999" cy="467999"/>
          </a:xfrm>
          <a:prstGeom prst="roundRect">
            <a:avLst>
              <a:gd name="adj" fmla="val 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defTabSz="863600" eaLnBrk="1" hangingPunct="1">
              <a:defRPr/>
            </a:pPr>
            <a:endParaRPr lang="de-DE" sz="2400" spc="5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/>
              <a:cs typeface="Arial Black"/>
            </a:endParaRPr>
          </a:p>
          <a:p>
            <a:pPr algn="ctr" eaLnBrk="1" hangingPunct="1">
              <a:defRPr/>
            </a:pPr>
            <a:r>
              <a:rPr lang="en-GB" sz="24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/>
                <a:ea typeface="ＭＳ Ｐゴシック" pitchFamily="-107" charset="-128"/>
                <a:cs typeface="Arial Black"/>
              </a:rPr>
              <a:t>Multi-standard Chipsets with DRM</a:t>
            </a:r>
            <a:endParaRPr lang="en-US" sz="24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/>
              <a:cs typeface="Arial Black"/>
            </a:endParaRPr>
          </a:p>
        </p:txBody>
      </p:sp>
      <p:sp>
        <p:nvSpPr>
          <p:cNvPr id="46084" name="Subtitle 2"/>
          <p:cNvSpPr txBox="1">
            <a:spLocks/>
          </p:cNvSpPr>
          <p:nvPr/>
        </p:nvSpPr>
        <p:spPr bwMode="auto">
          <a:xfrm>
            <a:off x="1419225" y="4211638"/>
            <a:ext cx="6400800" cy="105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Char char="•"/>
            </a:pPr>
            <a:endParaRPr lang="en-GB" altLang="en-US" sz="3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085" name="TextBox 11"/>
          <p:cNvSpPr txBox="1">
            <a:spLocks noChangeArrowheads="1"/>
          </p:cNvSpPr>
          <p:nvPr/>
        </p:nvSpPr>
        <p:spPr bwMode="auto">
          <a:xfrm>
            <a:off x="439738" y="4351338"/>
            <a:ext cx="8432800" cy="227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GB" altLang="en-US" sz="1600">
                <a:solidFill>
                  <a:srgbClr val="404040"/>
                </a:solidFill>
              </a:rPr>
              <a:t>Dec 2013: </a:t>
            </a:r>
            <a:r>
              <a:rPr lang="en-GB" altLang="en-US" sz="1600" b="1">
                <a:solidFill>
                  <a:srgbClr val="404040"/>
                </a:solidFill>
              </a:rPr>
              <a:t>Frontier Silicon </a:t>
            </a:r>
            <a:r>
              <a:rPr lang="en-GB" altLang="en-US" sz="1600">
                <a:solidFill>
                  <a:srgbClr val="404040"/>
                </a:solidFill>
              </a:rPr>
              <a:t>announces details of its multi-standard chipset with DRM</a:t>
            </a:r>
          </a:p>
          <a:p>
            <a:r>
              <a:rPr lang="en-GB" altLang="en-US" sz="1200">
                <a:hlinkClick r:id="rId3"/>
              </a:rPr>
              <a:t>http://www.frontier-silicon.com/new-digital-radio-chip-targets-smart-devices-and-global-markets</a:t>
            </a:r>
            <a:endParaRPr lang="en-GB" altLang="en-US" sz="1200"/>
          </a:p>
          <a:p>
            <a:endParaRPr lang="en-GB" altLang="en-US" sz="1400"/>
          </a:p>
          <a:p>
            <a:r>
              <a:rPr lang="en-GB" altLang="en-US" sz="1600"/>
              <a:t>Feb 2014: </a:t>
            </a:r>
            <a:r>
              <a:rPr lang="en-GB" altLang="en-US" sz="1600" b="1"/>
              <a:t>Siano</a:t>
            </a:r>
            <a:r>
              <a:rPr lang="en-GB" altLang="en-US" sz="1600"/>
              <a:t> launches Advanced Multi-Standard Digital Radio Receiver Chip Supporting T-DMB/DAB/DAB+, DRM+ and Legacy FM Radio - Targeting automotive and portable/mobile devices </a:t>
            </a:r>
          </a:p>
          <a:p>
            <a:r>
              <a:rPr lang="en-GB" altLang="en-US" sz="1200">
                <a:hlinkClick r:id="rId4"/>
              </a:rPr>
              <a:t>http://www.siano-ms.com/index.php/news/press-releases/261-siano-launches-advanced-multi-standard-digital-radio-receiver-chip-supporting-t-dmb-dab-dab-drm-and-legacy-fm-radio</a:t>
            </a:r>
            <a:endParaRPr lang="en-GB" altLang="en-US" sz="1200"/>
          </a:p>
          <a:p>
            <a:endParaRPr lang="en-GB" altLang="en-US" sz="1400"/>
          </a:p>
          <a:p>
            <a:endParaRPr lang="en-GB" altLang="en-US" sz="1400"/>
          </a:p>
        </p:txBody>
      </p:sp>
      <p:grpSp>
        <p:nvGrpSpPr>
          <p:cNvPr id="46086" name="Group 9"/>
          <p:cNvGrpSpPr>
            <a:grpSpLocks/>
          </p:cNvGrpSpPr>
          <p:nvPr/>
        </p:nvGrpSpPr>
        <p:grpSpPr bwMode="auto">
          <a:xfrm>
            <a:off x="681038" y="1590675"/>
            <a:ext cx="7575550" cy="2557463"/>
            <a:chOff x="407988" y="2147888"/>
            <a:chExt cx="8391525" cy="3397250"/>
          </a:xfrm>
        </p:grpSpPr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7988" y="2683519"/>
              <a:ext cx="3865166" cy="2861619"/>
            </a:xfrm>
            <a:prstGeom prst="rect">
              <a:avLst/>
            </a:prstGeom>
            <a:effectLst>
              <a:outerShdw blurRad="101600" dist="76201" dir="2700000" rotWithShape="0">
                <a:srgbClr val="80808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4"/>
            <p:cNvPicPr>
              <a:picLocks noChangeAspect="1" noChangeArrowheads="1"/>
            </p:cNvPicPr>
            <p:nvPr/>
          </p:nvPicPr>
          <p:blipFill rotWithShape="1">
            <a:blip r:embed="rId6"/>
            <a:srcRect t="13273"/>
            <a:stretch/>
          </p:blipFill>
          <p:spPr bwMode="auto">
            <a:xfrm>
              <a:off x="4566822" y="2723586"/>
              <a:ext cx="4232691" cy="2821552"/>
            </a:xfrm>
            <a:prstGeom prst="rect">
              <a:avLst/>
            </a:prstGeom>
            <a:noFill/>
            <a:ln>
              <a:noFill/>
            </a:ln>
            <a:effectLst>
              <a:outerShdw blurRad="88900" dist="76201" dir="2700000" rotWithShape="0">
                <a:srgbClr val="80808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89" name="Picture 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0613" y="2147888"/>
              <a:ext cx="884237" cy="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90" name="Picture 2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463" y="2147888"/>
              <a:ext cx="1531937" cy="57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3"/>
          <p:cNvSpPr txBox="1">
            <a:spLocks noChangeArrowheads="1"/>
          </p:cNvSpPr>
          <p:nvPr/>
        </p:nvSpPr>
        <p:spPr bwMode="auto">
          <a:xfrm>
            <a:off x="1057275" y="2870200"/>
            <a:ext cx="7199313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ct val="150000"/>
              </a:lnSpc>
              <a:spcAft>
                <a:spcPts val="1200"/>
              </a:spcAft>
            </a:pPr>
            <a:endParaRPr lang="en-GB" altLang="en-US" sz="1400">
              <a:solidFill>
                <a:srgbClr val="3B3C3E"/>
              </a:solidFill>
            </a:endParaRPr>
          </a:p>
          <a:p>
            <a:pPr eaLnBrk="1" hangingPunct="1">
              <a:lnSpc>
                <a:spcPct val="150000"/>
              </a:lnSpc>
              <a:spcAft>
                <a:spcPts val="1200"/>
              </a:spcAft>
            </a:pPr>
            <a:endParaRPr lang="en-US" altLang="en-US" sz="1400" i="1">
              <a:solidFill>
                <a:srgbClr val="3B3C3E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-5129" y="948443"/>
            <a:ext cx="9143999" cy="467999"/>
          </a:xfrm>
          <a:prstGeom prst="roundRect">
            <a:avLst>
              <a:gd name="adj" fmla="val 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defTabSz="863600">
              <a:defRPr/>
            </a:pPr>
            <a:endParaRPr lang="de-DE" sz="2400" spc="5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/>
              <a:cs typeface="Arial Black"/>
            </a:endParaRPr>
          </a:p>
          <a:p>
            <a:pPr algn="ctr">
              <a:defRPr/>
            </a:pPr>
            <a:r>
              <a:rPr lang="en-GB" sz="24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/>
                <a:ea typeface="ＭＳ Ｐゴシック" pitchFamily="-107" charset="-128"/>
                <a:cs typeface="Arial Black"/>
              </a:rPr>
              <a:t>DRM Receivers</a:t>
            </a:r>
            <a:endParaRPr lang="en-US" sz="24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/>
              <a:cs typeface="Arial Black"/>
            </a:endParaRPr>
          </a:p>
        </p:txBody>
      </p:sp>
      <p:sp>
        <p:nvSpPr>
          <p:cNvPr id="48132" name="Subtitle 2"/>
          <p:cNvSpPr txBox="1">
            <a:spLocks/>
          </p:cNvSpPr>
          <p:nvPr/>
        </p:nvSpPr>
        <p:spPr bwMode="auto">
          <a:xfrm>
            <a:off x="1419225" y="4211638"/>
            <a:ext cx="6400800" cy="105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Char char="•"/>
            </a:pPr>
            <a:endParaRPr lang="en-GB" altLang="en-US" sz="3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8133" name="TextBox 3"/>
          <p:cNvSpPr txBox="1">
            <a:spLocks noChangeArrowheads="1"/>
          </p:cNvSpPr>
          <p:nvPr/>
        </p:nvSpPr>
        <p:spPr bwMode="auto">
          <a:xfrm>
            <a:off x="369888" y="1849438"/>
            <a:ext cx="8128000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1600"/>
              </a:lnSpc>
              <a:spcAft>
                <a:spcPts val="1200"/>
              </a:spcAft>
            </a:pPr>
            <a:r>
              <a:rPr lang="en-GB" altLang="en-US" sz="1600" b="1" dirty="0" smtClean="0">
                <a:solidFill>
                  <a:srgbClr val="404040"/>
                </a:solidFill>
              </a:rPr>
              <a:t>• </a:t>
            </a:r>
            <a:r>
              <a:rPr lang="en-GB" altLang="en-US" sz="1600" b="1" dirty="0">
                <a:solidFill>
                  <a:srgbClr val="404040"/>
                </a:solidFill>
              </a:rPr>
              <a:t>The Indian market and All India Radio’s official commitment to </a:t>
            </a:r>
            <a:r>
              <a:rPr lang="en-GB" altLang="en-US" sz="1600" dirty="0">
                <a:solidFill>
                  <a:srgbClr val="404040"/>
                </a:solidFill>
              </a:rPr>
              <a:t>DRM have</a:t>
            </a:r>
          </a:p>
          <a:p>
            <a:pPr eaLnBrk="1" hangingPunct="1">
              <a:lnSpc>
                <a:spcPts val="1600"/>
              </a:lnSpc>
              <a:spcAft>
                <a:spcPts val="1200"/>
              </a:spcAft>
            </a:pPr>
            <a:r>
              <a:rPr lang="en-GB" altLang="en-US" sz="1600" dirty="0">
                <a:solidFill>
                  <a:srgbClr val="404040"/>
                </a:solidFill>
              </a:rPr>
              <a:t>   stimulated local radio manufacturers to plan their production of receivers</a:t>
            </a:r>
          </a:p>
          <a:p>
            <a:pPr eaLnBrk="1" hangingPunct="1">
              <a:lnSpc>
                <a:spcPts val="1600"/>
              </a:lnSpc>
              <a:spcAft>
                <a:spcPts val="1200"/>
              </a:spcAft>
            </a:pPr>
            <a:r>
              <a:rPr lang="en-GB" altLang="en-US" sz="1600" b="1" dirty="0">
                <a:solidFill>
                  <a:srgbClr val="404040"/>
                </a:solidFill>
              </a:rPr>
              <a:t>•  Discussions with car radio, mobile phone and desktop radio manufacturers </a:t>
            </a:r>
            <a:r>
              <a:rPr lang="en-GB" altLang="en-US" sz="1600" dirty="0">
                <a:solidFill>
                  <a:srgbClr val="404040"/>
                </a:solidFill>
              </a:rPr>
              <a:t>are</a:t>
            </a:r>
          </a:p>
          <a:p>
            <a:pPr eaLnBrk="1" hangingPunct="1">
              <a:lnSpc>
                <a:spcPts val="1600"/>
              </a:lnSpc>
              <a:spcAft>
                <a:spcPts val="1200"/>
              </a:spcAft>
            </a:pPr>
            <a:r>
              <a:rPr lang="en-GB" altLang="en-US" sz="1600" dirty="0">
                <a:solidFill>
                  <a:srgbClr val="404040"/>
                </a:solidFill>
              </a:rPr>
              <a:t>   taking place</a:t>
            </a:r>
          </a:p>
          <a:p>
            <a:pPr eaLnBrk="1" hangingPunct="1">
              <a:lnSpc>
                <a:spcPts val="1600"/>
              </a:lnSpc>
              <a:spcAft>
                <a:spcPts val="1200"/>
              </a:spcAft>
            </a:pPr>
            <a:r>
              <a:rPr lang="en-GB" altLang="en-US" sz="1600" b="1" dirty="0">
                <a:solidFill>
                  <a:srgbClr val="404040"/>
                </a:solidFill>
              </a:rPr>
              <a:t>•  Broadcast audio on platforms – not just radios!</a:t>
            </a:r>
          </a:p>
          <a:p>
            <a:pPr eaLnBrk="1" hangingPunct="1">
              <a:lnSpc>
                <a:spcPts val="1600"/>
              </a:lnSpc>
              <a:spcAft>
                <a:spcPts val="1200"/>
              </a:spcAft>
            </a:pPr>
            <a:endParaRPr lang="en-GB" altLang="en-US" sz="1600" b="1" dirty="0">
              <a:solidFill>
                <a:srgbClr val="C00000"/>
              </a:solidFill>
            </a:endParaRPr>
          </a:p>
          <a:p>
            <a:pPr eaLnBrk="1" hangingPunct="1">
              <a:lnSpc>
                <a:spcPts val="1600"/>
              </a:lnSpc>
              <a:spcAft>
                <a:spcPts val="1200"/>
              </a:spcAft>
            </a:pPr>
            <a:endParaRPr lang="en-GB" altLang="en-US" sz="1200" b="1" dirty="0">
              <a:solidFill>
                <a:srgbClr val="CC0000"/>
              </a:solidFill>
            </a:endParaRPr>
          </a:p>
          <a:p>
            <a:pPr eaLnBrk="1" hangingPunct="1">
              <a:lnSpc>
                <a:spcPts val="1600"/>
              </a:lnSpc>
              <a:spcAft>
                <a:spcPts val="1200"/>
              </a:spcAft>
            </a:pPr>
            <a:endParaRPr lang="en-GB" altLang="en-US" sz="1200" b="1" dirty="0">
              <a:solidFill>
                <a:srgbClr val="CC0000"/>
              </a:solidFill>
            </a:endParaRPr>
          </a:p>
        </p:txBody>
      </p:sp>
      <p:pic>
        <p:nvPicPr>
          <p:cNvPr id="7" name="Picture 6" descr="RB_266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88155"/>
            <a:ext cx="1748901" cy="2623352"/>
          </a:xfrm>
          <a:prstGeom prst="rtTriangle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2440782" y="5051856"/>
            <a:ext cx="3986212" cy="102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altLang="en-US" sz="2400" b="1" dirty="0">
                <a:latin typeface="Calibri" pitchFamily="34" charset="0"/>
              </a:rPr>
              <a:t>AV </a:t>
            </a:r>
            <a:r>
              <a:rPr lang="en-US" altLang="en-US" sz="2400" b="1" dirty="0" smtClean="0">
                <a:latin typeface="Calibri" pitchFamily="34" charset="0"/>
              </a:rPr>
              <a:t>DR1401</a:t>
            </a:r>
            <a:br>
              <a:rPr lang="en-US" altLang="en-US" sz="2400" b="1" dirty="0" smtClean="0">
                <a:latin typeface="Calibri" pitchFamily="34" charset="0"/>
              </a:rPr>
            </a:br>
            <a:r>
              <a:rPr lang="en-US" altLang="en-US" sz="2400" dirty="0" smtClean="0">
                <a:latin typeface="Calibri" pitchFamily="34" charset="0"/>
              </a:rPr>
              <a:t>Full </a:t>
            </a:r>
            <a:r>
              <a:rPr lang="en-US" altLang="en-US" sz="2400" dirty="0">
                <a:latin typeface="Calibri" pitchFamily="34" charset="0"/>
              </a:rPr>
              <a:t>DRM feature set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309" y="3908507"/>
            <a:ext cx="3204000" cy="240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3"/>
          <p:cNvSpPr txBox="1">
            <a:spLocks noChangeArrowheads="1"/>
          </p:cNvSpPr>
          <p:nvPr/>
        </p:nvSpPr>
        <p:spPr bwMode="auto">
          <a:xfrm>
            <a:off x="1057275" y="2870200"/>
            <a:ext cx="7199313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sz="1200">
              <a:solidFill>
                <a:srgbClr val="3B3C3E"/>
              </a:solidFill>
            </a:endParaRPr>
          </a:p>
          <a:p>
            <a:pPr marL="0" lvl="1" eaLnBrk="1" hangingPunct="1">
              <a:lnSpc>
                <a:spcPct val="150000"/>
              </a:lnSpc>
              <a:spcAft>
                <a:spcPts val="1200"/>
              </a:spcAft>
            </a:pPr>
            <a:endParaRPr lang="en-GB" altLang="en-US" sz="1400">
              <a:solidFill>
                <a:srgbClr val="3B3C3E"/>
              </a:solidFill>
            </a:endParaRPr>
          </a:p>
          <a:p>
            <a:pPr eaLnBrk="1" hangingPunct="1">
              <a:lnSpc>
                <a:spcPct val="150000"/>
              </a:lnSpc>
              <a:spcAft>
                <a:spcPts val="1200"/>
              </a:spcAft>
            </a:pPr>
            <a:endParaRPr lang="en-US" altLang="en-US" sz="1400" i="1">
              <a:solidFill>
                <a:srgbClr val="3B3C3E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-5129" y="948443"/>
            <a:ext cx="9143999" cy="467999"/>
          </a:xfrm>
          <a:prstGeom prst="roundRect">
            <a:avLst>
              <a:gd name="adj" fmla="val 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defTabSz="863600" eaLnBrk="1" hangingPunct="1">
              <a:defRPr/>
            </a:pPr>
            <a:endParaRPr lang="de-DE" sz="2400" spc="5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/>
              <a:cs typeface="Arial Black"/>
            </a:endParaRPr>
          </a:p>
          <a:p>
            <a:pPr algn="ctr">
              <a:defRPr/>
            </a:pPr>
            <a:r>
              <a:rPr lang="en-GB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/>
                <a:cs typeface="Arial Black"/>
              </a:rPr>
              <a:t>DRM Membership Benefits</a:t>
            </a:r>
          </a:p>
        </p:txBody>
      </p:sp>
      <p:sp>
        <p:nvSpPr>
          <p:cNvPr id="49156" name="TextBox 7"/>
          <p:cNvSpPr txBox="1">
            <a:spLocks noChangeArrowheads="1"/>
          </p:cNvSpPr>
          <p:nvPr/>
        </p:nvSpPr>
        <p:spPr bwMode="auto">
          <a:xfrm>
            <a:off x="4270375" y="1773238"/>
            <a:ext cx="4567238" cy="273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630238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tabLst>
                <a:tab pos="630238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630238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630238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630238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spcAft>
                <a:spcPts val="800"/>
              </a:spcAft>
            </a:pPr>
            <a:r>
              <a:rPr lang="de-DE" altLang="en-US" sz="1600" b="1" dirty="0">
                <a:solidFill>
                  <a:srgbClr val="C00000"/>
                </a:solidFill>
                <a:latin typeface="Swiss" charset="0"/>
              </a:rPr>
              <a:t>Marketing </a:t>
            </a:r>
            <a:r>
              <a:rPr lang="de-DE" altLang="en-US" sz="1600" b="1" dirty="0" err="1">
                <a:solidFill>
                  <a:srgbClr val="C00000"/>
                </a:solidFill>
                <a:latin typeface="Swiss" charset="0"/>
              </a:rPr>
              <a:t>and</a:t>
            </a:r>
            <a:r>
              <a:rPr lang="de-DE" altLang="en-US" sz="1600" b="1" dirty="0">
                <a:solidFill>
                  <a:srgbClr val="C00000"/>
                </a:solidFill>
                <a:latin typeface="Swiss" charset="0"/>
              </a:rPr>
              <a:t> PR Support</a:t>
            </a:r>
            <a:endParaRPr lang="de-DE" altLang="en-US" sz="1600" dirty="0">
              <a:solidFill>
                <a:srgbClr val="C00000"/>
              </a:solidFill>
              <a:latin typeface="Swiss" charset="0"/>
            </a:endParaRPr>
          </a:p>
          <a:p>
            <a:pPr eaLnBrk="1" hangingPunct="1">
              <a:lnSpc>
                <a:spcPts val="2000"/>
              </a:lnSpc>
            </a:pPr>
            <a:r>
              <a:rPr lang="en-US" altLang="en-US" sz="1600" b="1" dirty="0">
                <a:solidFill>
                  <a:schemeClr val="accent2"/>
                </a:solidFill>
                <a:latin typeface="Swiss" charset="0"/>
              </a:rPr>
              <a:t>•</a:t>
            </a:r>
            <a:r>
              <a:rPr lang="en-US" altLang="en-US" sz="1600" b="1" dirty="0">
                <a:latin typeface="Swiss" charset="0"/>
              </a:rPr>
              <a:t> </a:t>
            </a:r>
            <a:r>
              <a:rPr lang="de-DE" altLang="en-US" sz="1600" dirty="0" err="1">
                <a:solidFill>
                  <a:srgbClr val="404040"/>
                </a:solidFill>
                <a:latin typeface="Swiss" charset="0"/>
              </a:rPr>
              <a:t>Use</a:t>
            </a:r>
            <a:r>
              <a:rPr lang="de-DE" altLang="en-US" sz="1600" dirty="0">
                <a:solidFill>
                  <a:srgbClr val="404040"/>
                </a:solidFill>
                <a:latin typeface="Swiss" charset="0"/>
              </a:rPr>
              <a:t> </a:t>
            </a:r>
            <a:r>
              <a:rPr lang="de-DE" altLang="en-US" sz="1600" dirty="0" err="1">
                <a:solidFill>
                  <a:srgbClr val="404040"/>
                </a:solidFill>
                <a:latin typeface="Swiss" charset="0"/>
              </a:rPr>
              <a:t>the</a:t>
            </a:r>
            <a:r>
              <a:rPr lang="de-DE" altLang="en-US" sz="1600" dirty="0">
                <a:solidFill>
                  <a:srgbClr val="404040"/>
                </a:solidFill>
                <a:latin typeface="Swiss" charset="0"/>
              </a:rPr>
              <a:t> DRM logo, </a:t>
            </a:r>
            <a:r>
              <a:rPr lang="de-DE" altLang="en-US" sz="1600" dirty="0" err="1">
                <a:solidFill>
                  <a:srgbClr val="404040"/>
                </a:solidFill>
                <a:latin typeface="Swiss" charset="0"/>
              </a:rPr>
              <a:t>have</a:t>
            </a:r>
            <a:r>
              <a:rPr lang="de-DE" altLang="en-US" sz="1600" dirty="0">
                <a:solidFill>
                  <a:srgbClr val="404040"/>
                </a:solidFill>
                <a:latin typeface="Swiss" charset="0"/>
              </a:rPr>
              <a:t> </a:t>
            </a:r>
            <a:r>
              <a:rPr lang="de-DE" altLang="en-US" sz="1600" dirty="0" err="1">
                <a:solidFill>
                  <a:srgbClr val="404040"/>
                </a:solidFill>
                <a:latin typeface="Swiss" charset="0"/>
              </a:rPr>
              <a:t>your</a:t>
            </a:r>
            <a:r>
              <a:rPr lang="de-DE" altLang="en-US" sz="1600" dirty="0">
                <a:solidFill>
                  <a:srgbClr val="404040"/>
                </a:solidFill>
                <a:latin typeface="Swiss" charset="0"/>
              </a:rPr>
              <a:t> </a:t>
            </a:r>
            <a:r>
              <a:rPr lang="de-DE" altLang="en-US" sz="1600" dirty="0" err="1">
                <a:solidFill>
                  <a:srgbClr val="404040"/>
                </a:solidFill>
                <a:latin typeface="Swiss" charset="0"/>
              </a:rPr>
              <a:t>own</a:t>
            </a:r>
            <a:r>
              <a:rPr lang="de-DE" altLang="en-US" sz="1600" dirty="0">
                <a:solidFill>
                  <a:srgbClr val="404040"/>
                </a:solidFill>
                <a:latin typeface="Swiss" charset="0"/>
              </a:rPr>
              <a:t> </a:t>
            </a:r>
            <a:r>
              <a:rPr lang="de-DE" altLang="en-US" sz="1600" dirty="0" err="1">
                <a:solidFill>
                  <a:srgbClr val="404040"/>
                </a:solidFill>
                <a:latin typeface="Swiss" charset="0"/>
              </a:rPr>
              <a:t>company</a:t>
            </a:r>
            <a:r>
              <a:rPr lang="de-DE" altLang="en-US" sz="1600" dirty="0">
                <a:solidFill>
                  <a:srgbClr val="404040"/>
                </a:solidFill>
                <a:latin typeface="Swiss" charset="0"/>
              </a:rPr>
              <a:t> logo </a:t>
            </a:r>
            <a:r>
              <a:rPr lang="de-DE" altLang="en-US" sz="1600" dirty="0" err="1">
                <a:solidFill>
                  <a:srgbClr val="404040"/>
                </a:solidFill>
                <a:latin typeface="Swiss" charset="0"/>
              </a:rPr>
              <a:t>and</a:t>
            </a:r>
            <a:r>
              <a:rPr lang="de-DE" altLang="en-US" sz="1600" dirty="0">
                <a:solidFill>
                  <a:srgbClr val="404040"/>
                </a:solidFill>
                <a:latin typeface="Swiss" charset="0"/>
              </a:rPr>
              <a:t> </a:t>
            </a:r>
            <a:r>
              <a:rPr lang="de-DE" altLang="en-US" sz="1600" dirty="0" err="1">
                <a:solidFill>
                  <a:srgbClr val="404040"/>
                </a:solidFill>
                <a:latin typeface="Swiss" charset="0"/>
              </a:rPr>
              <a:t>products</a:t>
            </a:r>
            <a:r>
              <a:rPr lang="de-DE" altLang="en-US" sz="1600" dirty="0">
                <a:solidFill>
                  <a:srgbClr val="404040"/>
                </a:solidFill>
                <a:latin typeface="Swiss" charset="0"/>
              </a:rPr>
              <a:t> on </a:t>
            </a:r>
            <a:r>
              <a:rPr lang="de-DE" altLang="en-US" sz="1600" dirty="0" err="1">
                <a:solidFill>
                  <a:srgbClr val="404040"/>
                </a:solidFill>
                <a:latin typeface="Swiss" charset="0"/>
              </a:rPr>
              <a:t>the</a:t>
            </a:r>
            <a:r>
              <a:rPr lang="de-DE" altLang="en-US" sz="1600" dirty="0">
                <a:solidFill>
                  <a:srgbClr val="404040"/>
                </a:solidFill>
                <a:latin typeface="Swiss" charset="0"/>
              </a:rPr>
              <a:t> DRM Website</a:t>
            </a:r>
          </a:p>
          <a:p>
            <a:pPr eaLnBrk="1" hangingPunct="1"/>
            <a:endParaRPr lang="de-DE" altLang="en-US" sz="800" dirty="0">
              <a:solidFill>
                <a:srgbClr val="404040"/>
              </a:solidFill>
              <a:latin typeface="Swiss" charset="0"/>
            </a:endParaRPr>
          </a:p>
          <a:p>
            <a:pPr eaLnBrk="1" hangingPunct="1">
              <a:lnSpc>
                <a:spcPts val="2100"/>
              </a:lnSpc>
              <a:spcAft>
                <a:spcPts val="800"/>
              </a:spcAft>
            </a:pPr>
            <a:r>
              <a:rPr lang="en-US" altLang="en-US" sz="1600" b="1" dirty="0">
                <a:solidFill>
                  <a:schemeClr val="accent2"/>
                </a:solidFill>
                <a:latin typeface="Swiss" charset="0"/>
              </a:rPr>
              <a:t>•</a:t>
            </a:r>
            <a:r>
              <a:rPr lang="en-US" altLang="en-US" sz="1600" b="1" dirty="0">
                <a:latin typeface="Swiss" charset="0"/>
              </a:rPr>
              <a:t> </a:t>
            </a:r>
            <a:r>
              <a:rPr lang="en-GB" altLang="en-US" sz="1600" dirty="0">
                <a:solidFill>
                  <a:srgbClr val="404040"/>
                </a:solidFill>
                <a:latin typeface="Swiss" charset="0"/>
              </a:rPr>
              <a:t>Get the support of the DRM Project Office for related DRM communication and events</a:t>
            </a:r>
          </a:p>
          <a:p>
            <a:pPr eaLnBrk="1" hangingPunct="1">
              <a:lnSpc>
                <a:spcPts val="2100"/>
              </a:lnSpc>
              <a:spcAft>
                <a:spcPts val="800"/>
              </a:spcAft>
            </a:pPr>
            <a:r>
              <a:rPr lang="en-US" altLang="en-US" sz="1600" b="1" dirty="0">
                <a:solidFill>
                  <a:schemeClr val="accent2"/>
                </a:solidFill>
                <a:latin typeface="Swiss" charset="0"/>
              </a:rPr>
              <a:t>•</a:t>
            </a:r>
            <a:r>
              <a:rPr lang="en-US" altLang="en-US" sz="1600" b="1" dirty="0">
                <a:latin typeface="Swiss" charset="0"/>
              </a:rPr>
              <a:t> </a:t>
            </a:r>
            <a:r>
              <a:rPr lang="en-GB" altLang="en-US" sz="1600" dirty="0">
                <a:solidFill>
                  <a:srgbClr val="404040"/>
                </a:solidFill>
                <a:latin typeface="Swiss" charset="0"/>
              </a:rPr>
              <a:t>Get exclusive give-aways, DRM marketing support and exhibition kits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</a:pPr>
            <a:endParaRPr lang="en-US" altLang="en-US" sz="1600" i="1" dirty="0">
              <a:latin typeface="Swiss" charset="0"/>
            </a:endParaRPr>
          </a:p>
        </p:txBody>
      </p:sp>
      <p:sp>
        <p:nvSpPr>
          <p:cNvPr id="49157" name="TextBox 9"/>
          <p:cNvSpPr txBox="1">
            <a:spLocks noChangeArrowheads="1"/>
          </p:cNvSpPr>
          <p:nvPr/>
        </p:nvSpPr>
        <p:spPr bwMode="auto">
          <a:xfrm>
            <a:off x="295275" y="1773238"/>
            <a:ext cx="38100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2063"/>
              </a:lnSpc>
              <a:spcAft>
                <a:spcPts val="800"/>
              </a:spcAft>
            </a:pPr>
            <a:r>
              <a:rPr lang="de-DE" altLang="en-US" sz="1600" b="1" dirty="0" err="1">
                <a:solidFill>
                  <a:srgbClr val="C00000"/>
                </a:solidFill>
                <a:latin typeface="Swiss" charset="0"/>
              </a:rPr>
              <a:t>Privileged</a:t>
            </a:r>
            <a:r>
              <a:rPr lang="de-DE" altLang="en-US" sz="1600" b="1" dirty="0">
                <a:solidFill>
                  <a:srgbClr val="C00000"/>
                </a:solidFill>
                <a:latin typeface="Swiss" charset="0"/>
              </a:rPr>
              <a:t> Information</a:t>
            </a:r>
            <a:endParaRPr lang="en-GB" altLang="en-US" sz="1600" dirty="0">
              <a:solidFill>
                <a:srgbClr val="C00000"/>
              </a:solidFill>
              <a:latin typeface="Swiss" charset="0"/>
            </a:endParaRPr>
          </a:p>
          <a:p>
            <a:pPr eaLnBrk="1" hangingPunct="1">
              <a:lnSpc>
                <a:spcPts val="2063"/>
              </a:lnSpc>
              <a:spcAft>
                <a:spcPts val="800"/>
              </a:spcAft>
            </a:pPr>
            <a:r>
              <a:rPr lang="en-US" altLang="en-US" sz="1600" b="1" dirty="0">
                <a:solidFill>
                  <a:schemeClr val="accent2"/>
                </a:solidFill>
                <a:latin typeface="Swiss" charset="0"/>
              </a:rPr>
              <a:t>•</a:t>
            </a:r>
            <a:r>
              <a:rPr lang="en-US" altLang="en-US" sz="1600" b="1" dirty="0">
                <a:latin typeface="Swiss" charset="0"/>
              </a:rPr>
              <a:t> </a:t>
            </a:r>
            <a:r>
              <a:rPr lang="en-GB" altLang="en-US" sz="1600" dirty="0">
                <a:solidFill>
                  <a:srgbClr val="404040"/>
                </a:solidFill>
                <a:latin typeface="Swiss" charset="0"/>
              </a:rPr>
              <a:t>Receive general and extra information alongside the monthly DRM and Indian Newsletters </a:t>
            </a:r>
          </a:p>
          <a:p>
            <a:pPr eaLnBrk="1" hangingPunct="1">
              <a:lnSpc>
                <a:spcPts val="2063"/>
              </a:lnSpc>
              <a:spcAft>
                <a:spcPts val="800"/>
              </a:spcAft>
            </a:pPr>
            <a:r>
              <a:rPr lang="en-US" altLang="en-US" sz="1600" b="1" dirty="0">
                <a:solidFill>
                  <a:schemeClr val="accent2"/>
                </a:solidFill>
                <a:latin typeface="Swiss" charset="0"/>
              </a:rPr>
              <a:t>•</a:t>
            </a:r>
            <a:r>
              <a:rPr lang="en-US" altLang="en-US" sz="1600" b="1" dirty="0">
                <a:latin typeface="Swiss" charset="0"/>
              </a:rPr>
              <a:t> </a:t>
            </a:r>
            <a:r>
              <a:rPr lang="en-GB" altLang="en-US" sz="1600" dirty="0">
                <a:solidFill>
                  <a:srgbClr val="404040"/>
                </a:solidFill>
                <a:latin typeface="Swiss" charset="0"/>
              </a:rPr>
              <a:t>Enjoy access to the ftp server where members only documents on the latest DRM developments are posted</a:t>
            </a:r>
          </a:p>
          <a:p>
            <a:pPr eaLnBrk="1" hangingPunct="1">
              <a:lnSpc>
                <a:spcPts val="2063"/>
              </a:lnSpc>
              <a:spcAft>
                <a:spcPts val="800"/>
              </a:spcAft>
            </a:pPr>
            <a:endParaRPr lang="en-US" altLang="en-US" sz="1600" i="1" dirty="0">
              <a:latin typeface="Swiss" charset="0"/>
            </a:endParaRPr>
          </a:p>
        </p:txBody>
      </p:sp>
      <p:sp>
        <p:nvSpPr>
          <p:cNvPr id="49158" name="TextBox 1"/>
          <p:cNvSpPr txBox="1">
            <a:spLocks noChangeArrowheads="1"/>
          </p:cNvSpPr>
          <p:nvPr/>
        </p:nvSpPr>
        <p:spPr bwMode="auto">
          <a:xfrm>
            <a:off x="317500" y="4186238"/>
            <a:ext cx="8677275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2063"/>
              </a:lnSpc>
              <a:spcAft>
                <a:spcPts val="800"/>
              </a:spcAft>
            </a:pPr>
            <a:r>
              <a:rPr lang="de-DE" altLang="en-US" sz="1600" b="1">
                <a:solidFill>
                  <a:srgbClr val="C00000"/>
                </a:solidFill>
              </a:rPr>
              <a:t>Networking Opportunities</a:t>
            </a:r>
          </a:p>
          <a:p>
            <a:pPr eaLnBrk="1" hangingPunct="1">
              <a:lnSpc>
                <a:spcPts val="2063"/>
              </a:lnSpc>
              <a:spcAft>
                <a:spcPts val="800"/>
              </a:spcAft>
            </a:pPr>
            <a:r>
              <a:rPr lang="en-US" altLang="en-US" sz="1600" b="1">
                <a:solidFill>
                  <a:schemeClr val="accent2"/>
                </a:solidFill>
                <a:latin typeface="Swiss" charset="0"/>
              </a:rPr>
              <a:t>•</a:t>
            </a:r>
            <a:r>
              <a:rPr lang="en-US" altLang="en-US" sz="1600" b="1">
                <a:latin typeface="Swiss" charset="0"/>
              </a:rPr>
              <a:t> </a:t>
            </a:r>
            <a:r>
              <a:rPr lang="de-DE" altLang="en-US" sz="1600">
                <a:solidFill>
                  <a:srgbClr val="404040"/>
                </a:solidFill>
                <a:latin typeface="Swiss" charset="0"/>
              </a:rPr>
              <a:t>Get the best B2B platform to meet and build contacts related to the DRM business</a:t>
            </a:r>
            <a:endParaRPr lang="en-GB" altLang="en-US" sz="1600">
              <a:solidFill>
                <a:srgbClr val="404040"/>
              </a:solidFill>
              <a:latin typeface="Swiss" charset="0"/>
            </a:endParaRPr>
          </a:p>
          <a:p>
            <a:pPr eaLnBrk="1" hangingPunct="1">
              <a:lnSpc>
                <a:spcPts val="2063"/>
              </a:lnSpc>
              <a:spcAft>
                <a:spcPts val="800"/>
              </a:spcAft>
            </a:pPr>
            <a:r>
              <a:rPr lang="en-US" altLang="en-US" sz="1600" b="1">
                <a:solidFill>
                  <a:schemeClr val="accent2"/>
                </a:solidFill>
                <a:latin typeface="Swiss" charset="0"/>
              </a:rPr>
              <a:t>•</a:t>
            </a:r>
            <a:r>
              <a:rPr lang="en-US" altLang="en-US" sz="1600" b="1">
                <a:latin typeface="Swiss" charset="0"/>
              </a:rPr>
              <a:t> </a:t>
            </a:r>
            <a:r>
              <a:rPr lang="en-GB" altLang="en-US" sz="1600">
                <a:solidFill>
                  <a:srgbClr val="404040"/>
                </a:solidFill>
                <a:latin typeface="Swiss" charset="0"/>
              </a:rPr>
              <a:t>Enjoy a presence at big international media events and represent both the Consortium and your own companies</a:t>
            </a:r>
          </a:p>
        </p:txBody>
      </p:sp>
      <p:sp>
        <p:nvSpPr>
          <p:cNvPr id="49159" name="Rectangle 1"/>
          <p:cNvSpPr>
            <a:spLocks noChangeArrowheads="1"/>
          </p:cNvSpPr>
          <p:nvPr/>
        </p:nvSpPr>
        <p:spPr bwMode="auto">
          <a:xfrm>
            <a:off x="1843088" y="5797550"/>
            <a:ext cx="5627687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1925"/>
              </a:lnSpc>
            </a:pPr>
            <a:r>
              <a:rPr lang="en-AU" altLang="en-US" sz="1600" b="1">
                <a:solidFill>
                  <a:srgbClr val="3B3C3E"/>
                </a:solidFill>
              </a:rPr>
              <a:t>For more information contact</a:t>
            </a:r>
            <a:r>
              <a:rPr lang="en-AU" altLang="en-US" sz="1600">
                <a:solidFill>
                  <a:srgbClr val="3B3C3E"/>
                </a:solidFill>
              </a:rPr>
              <a:t>: </a:t>
            </a:r>
            <a:r>
              <a:rPr lang="en-AU" altLang="en-US" sz="1600" b="1">
                <a:solidFill>
                  <a:srgbClr val="3B3C3E"/>
                </a:solidFill>
                <a:hlinkClick r:id="rId3"/>
              </a:rPr>
              <a:t>projectoffice@drm.org</a:t>
            </a:r>
            <a:r>
              <a:rPr lang="en-AU" altLang="en-US" sz="1600">
                <a:solidFill>
                  <a:srgbClr val="E0001B"/>
                </a:solidFill>
              </a:rPr>
              <a:t> </a:t>
            </a:r>
            <a:endParaRPr lang="de-DE" altLang="en-US" sz="1600">
              <a:solidFill>
                <a:srgbClr val="3B3C3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/>
          <p:cNvSpPr/>
          <p:nvPr/>
        </p:nvSpPr>
        <p:spPr>
          <a:xfrm>
            <a:off x="0" y="962991"/>
            <a:ext cx="9143999" cy="467999"/>
          </a:xfrm>
          <a:prstGeom prst="roundRect">
            <a:avLst>
              <a:gd name="adj" fmla="val 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defTabSz="863600" eaLnBrk="1" hangingPunct="1">
              <a:defRPr/>
            </a:pPr>
            <a:endParaRPr lang="de-DE" sz="2400" spc="5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/>
              <a:cs typeface="Arial Black"/>
            </a:endParaRPr>
          </a:p>
          <a:p>
            <a:pPr algn="ctr" eaLnBrk="1" hangingPunct="1">
              <a:lnSpc>
                <a:spcPct val="90000"/>
              </a:lnSpc>
              <a:defRPr/>
            </a:pPr>
            <a:r>
              <a:rPr lang="pt-BR" sz="2400" b="1" dirty="0">
                <a:solidFill>
                  <a:srgbClr val="EEECE1"/>
                </a:solidFill>
                <a:latin typeface="Arial Black" pitchFamily="34" charset="0"/>
              </a:rPr>
              <a:t>Selection of DRM Consortium Members</a:t>
            </a:r>
            <a:endParaRPr lang="pt-BR" sz="2400" dirty="0">
              <a:solidFill>
                <a:srgbClr val="EEECE1"/>
              </a:solidFill>
              <a:cs typeface="Arial" pitchFamily="34" charset="0"/>
            </a:endParaRPr>
          </a:p>
        </p:txBody>
      </p:sp>
      <p:pic>
        <p:nvPicPr>
          <p:cNvPr id="50179" name="Picture 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163" y="2933700"/>
            <a:ext cx="2278063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23" descr="R:\Digital Radio Mondiale\Images - Logo - Template\Logos\Logos Members and Non Members\jvckenwood_rgb_4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538" y="1736726"/>
            <a:ext cx="20923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42" descr="http://t0.gstatic.com/images?q=tbn:ANd9GcRnNeHpQEwf7uG8VbOtmxxhwZdCW3NJRCfBt1LSNKj5UNOPvs2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138" y="2457450"/>
            <a:ext cx="17494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36" descr="image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988" y="5618163"/>
            <a:ext cx="17843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2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5424488"/>
            <a:ext cx="13081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5" name="Picture 17" descr="R:\Digital Radio Mondiale\Images - Logo - Template\Logos\Logos Members and Non Members\Ampegon logos\cmyk_ampegon_C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2003425"/>
            <a:ext cx="20399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6" name="Picture 18" descr="R:\Digital Radio Mondiale\Images - Logo - Template\Logos\Logos Members and Non Members\TRANSRADIO-LOGO-vektor_18-10-2005 Kopi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520" y="4559300"/>
            <a:ext cx="18923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7" name="Picture 25" descr="R:\Digital Radio Mondiale\Images - Logo - Template\Logos\Logos Members and Non Members\logo_Nautel_tagline_blu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075" y="3469867"/>
            <a:ext cx="828675" cy="94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8" name="Picture 26" descr="R:\Digital Radio Mondiale\Images - Logo - Template\Logos\Logos Members and Non Members\RF mondial Log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963" y="4130675"/>
            <a:ext cx="1692275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9" name="Picture 28" descr="R:\Digital Radio Mondiale\Images - Logo - Template\Logos\Logos Members and Non Members\RIZ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350" y="4327525"/>
            <a:ext cx="620713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0" name="Picture 2" descr="Adobe Systems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0931">
            <a:off x="3026179" y="1714589"/>
            <a:ext cx="731838" cy="92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1" name="Picture 7" descr="R:\Digital Radio Mondiale\Images - Logo - Template\Logos\Logos Members and Non Members\logo_Parrot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075" y="2647951"/>
            <a:ext cx="1422400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3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19597" r="65729" b="71428"/>
          <a:stretch>
            <a:fillRect/>
          </a:stretch>
        </p:blipFill>
        <p:spPr bwMode="auto">
          <a:xfrm>
            <a:off x="185738" y="3638550"/>
            <a:ext cx="1503362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4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3" t="60072" r="62292" b="31868"/>
          <a:stretch>
            <a:fillRect/>
          </a:stretch>
        </p:blipFill>
        <p:spPr bwMode="auto">
          <a:xfrm>
            <a:off x="244475" y="5316538"/>
            <a:ext cx="116522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5" name="Picture 1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20148" r="72083" b="76282"/>
          <a:stretch>
            <a:fillRect/>
          </a:stretch>
        </p:blipFill>
        <p:spPr bwMode="auto">
          <a:xfrm>
            <a:off x="3287712" y="5513071"/>
            <a:ext cx="158432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6" name="Picture 2" descr="http://www.principal-hayley.com/wp-content/uploads/2013/08/jaguar-landrover-logo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968500"/>
            <a:ext cx="1000125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7" name="Picture 3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163" y="2971800"/>
            <a:ext cx="1697037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98" name="Bild 6" descr="iis_43mm_p334.eps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601" y="3638550"/>
            <a:ext cx="20431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9" name="Picture 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2560638"/>
            <a:ext cx="952500" cy="74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200" name="Picture 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538" y="3976688"/>
            <a:ext cx="1285875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201" name="Picture 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0" y="4686300"/>
            <a:ext cx="1982788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202" name="Picture 35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038" y="1820863"/>
            <a:ext cx="1025525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itle 36"/>
          <p:cNvSpPr txBox="1">
            <a:spLocks/>
          </p:cNvSpPr>
          <p:nvPr/>
        </p:nvSpPr>
        <p:spPr bwMode="auto">
          <a:xfrm>
            <a:off x="-1" y="6159303"/>
            <a:ext cx="9143999" cy="666325"/>
          </a:xfrm>
          <a:prstGeom prst="roundRect">
            <a:avLst>
              <a:gd name="adj" fmla="val 0"/>
            </a:avLst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850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86360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kern="0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09398D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lang="en-GB" sz="2400" kern="0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09398D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not-for-profit DRM Consortium</a:t>
            </a:r>
            <a:br>
              <a:rPr lang="en-GB" sz="2400" kern="0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09398D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GB" sz="2400" kern="0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09398D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supports </a:t>
            </a:r>
            <a:r>
              <a:rPr lang="en-GB" sz="2400" kern="0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09398D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</a:t>
            </a:r>
            <a:r>
              <a:rPr lang="en-GB" sz="2400" kern="0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09398D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promotes the DRM Standard and its take-up globally</a:t>
            </a:r>
            <a:endParaRPr lang="de-DE" sz="2400" kern="0" spc="5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09398D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0204" name="Picture 2" descr="Home">
            <a:hlinkClick r:id="rId24" tooltip="World news on RFI"/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44"/>
          <a:stretch>
            <a:fillRect/>
          </a:stretch>
        </p:blipFill>
        <p:spPr bwMode="auto">
          <a:xfrm>
            <a:off x="5799138" y="4768850"/>
            <a:ext cx="685800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5" name="Picture 2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4389438"/>
            <a:ext cx="1366837" cy="735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207" name="Picture 2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563" y="5137150"/>
            <a:ext cx="1344613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898525" y="2063750"/>
            <a:ext cx="7613650" cy="431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71463" indent="-269875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ts val="1800"/>
              </a:spcBef>
              <a:buSzPct val="100000"/>
              <a:buFont typeface="Arial" pitchFamily="34" charset="0"/>
              <a:buChar char="•"/>
            </a:pPr>
            <a:endParaRPr lang="en-US" altLang="en-US" sz="2200" b="1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0" y="919078"/>
            <a:ext cx="9144000" cy="467999"/>
          </a:xfrm>
          <a:prstGeom prst="roundRect">
            <a:avLst>
              <a:gd name="adj" fmla="val 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latin typeface="Arial Black" panose="020B0A04020102020204" pitchFamily="34" charset="0"/>
              </a:rPr>
              <a:t>More Information</a:t>
            </a:r>
          </a:p>
        </p:txBody>
      </p:sp>
      <p:sp>
        <p:nvSpPr>
          <p:cNvPr id="38918" name="TextBox 3"/>
          <p:cNvSpPr txBox="1">
            <a:spLocks noChangeArrowheads="1"/>
          </p:cNvSpPr>
          <p:nvPr/>
        </p:nvSpPr>
        <p:spPr bwMode="auto">
          <a:xfrm>
            <a:off x="208845" y="1595301"/>
            <a:ext cx="4632325" cy="1618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tabLst>
                <a:tab pos="176213" algn="l"/>
                <a:tab pos="3589338" algn="ctr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tabLst>
                <a:tab pos="176213" algn="l"/>
                <a:tab pos="3589338" algn="ctr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tabLst>
                <a:tab pos="176213" algn="l"/>
                <a:tab pos="3589338" algn="ctr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tabLst>
                <a:tab pos="176213" algn="l"/>
                <a:tab pos="3589338" algn="ctr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tabLst>
                <a:tab pos="176213" algn="l"/>
                <a:tab pos="3589338" algn="ctr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  <a:tab pos="3589338" algn="ctr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  <a:tab pos="3589338" algn="ctr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  <a:tab pos="3589338" algn="ctr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  <a:tab pos="3589338" algn="ctr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ts val="1500"/>
              </a:lnSpc>
              <a:spcAft>
                <a:spcPts val="1200"/>
              </a:spcAft>
            </a:pPr>
            <a:r>
              <a:rPr lang="en-GB" altLang="en-US" sz="2400" b="1" dirty="0">
                <a:solidFill>
                  <a:srgbClr val="09398D"/>
                </a:solidFill>
              </a:rPr>
              <a:t/>
            </a:r>
            <a:br>
              <a:rPr lang="en-GB" altLang="en-US" sz="2400" b="1" dirty="0">
                <a:solidFill>
                  <a:srgbClr val="09398D"/>
                </a:solidFill>
              </a:rPr>
            </a:br>
            <a:r>
              <a:rPr lang="en-GB" altLang="en-US" sz="2400" b="1" dirty="0">
                <a:solidFill>
                  <a:srgbClr val="09398D"/>
                </a:solidFill>
              </a:rPr>
              <a:t>Thank you!</a:t>
            </a:r>
          </a:p>
          <a:p>
            <a:pPr eaLnBrk="1" hangingPunct="1">
              <a:lnSpc>
                <a:spcPts val="1500"/>
              </a:lnSpc>
              <a:spcAft>
                <a:spcPts val="1200"/>
              </a:spcAft>
            </a:pPr>
            <a:endParaRPr lang="en-GB" altLang="en-US" dirty="0">
              <a:solidFill>
                <a:srgbClr val="404040"/>
              </a:solidFill>
            </a:endParaRPr>
          </a:p>
          <a:p>
            <a:pPr eaLnBrk="1" hangingPunct="1">
              <a:lnSpc>
                <a:spcPts val="1500"/>
              </a:lnSpc>
              <a:spcAft>
                <a:spcPts val="1200"/>
              </a:spcAft>
            </a:pPr>
            <a:r>
              <a:rPr lang="en-GB" altLang="en-US" b="1" u="sng" dirty="0">
                <a:hlinkClick r:id="rId3"/>
              </a:rPr>
              <a:t/>
            </a:r>
            <a:br>
              <a:rPr lang="en-GB" altLang="en-US" b="1" u="sng" dirty="0">
                <a:hlinkClick r:id="rId3"/>
              </a:rPr>
            </a:br>
            <a:r>
              <a:rPr lang="en-GB" altLang="en-US" b="1" u="sng" dirty="0">
                <a:hlinkClick r:id="rId3"/>
              </a:rPr>
              <a:t/>
            </a:r>
            <a:br>
              <a:rPr lang="en-GB" altLang="en-US" b="1" u="sng" dirty="0">
                <a:hlinkClick r:id="rId3"/>
              </a:rPr>
            </a:br>
            <a:endParaRPr lang="en-GB" altLang="en-US" sz="1200" b="1" dirty="0">
              <a:solidFill>
                <a:srgbClr val="3B3C3E"/>
              </a:solidFill>
            </a:endParaRPr>
          </a:p>
        </p:txBody>
      </p:sp>
      <p:sp>
        <p:nvSpPr>
          <p:cNvPr id="38919" name="TextBox 3"/>
          <p:cNvSpPr txBox="1">
            <a:spLocks noChangeArrowheads="1"/>
          </p:cNvSpPr>
          <p:nvPr/>
        </p:nvSpPr>
        <p:spPr bwMode="auto">
          <a:xfrm>
            <a:off x="4786313" y="1516924"/>
            <a:ext cx="4192542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AU" altLang="en-US" sz="1600" b="1" dirty="0">
                <a:solidFill>
                  <a:srgbClr val="E0001B"/>
                </a:solidFill>
                <a:hlinkClick r:id="rId3"/>
              </a:rPr>
              <a:t>www.drm.org</a:t>
            </a:r>
            <a:endParaRPr lang="en-AU" altLang="en-US" sz="1600" dirty="0">
              <a:solidFill>
                <a:srgbClr val="3B3C3E"/>
              </a:solidFill>
            </a:endParaRPr>
          </a:p>
          <a:p>
            <a:pPr eaLnBrk="1" hangingPunct="1"/>
            <a:endParaRPr lang="en-AU" altLang="en-US" sz="1600" dirty="0">
              <a:solidFill>
                <a:srgbClr val="3B3C3E"/>
              </a:solidFill>
            </a:endParaRPr>
          </a:p>
          <a:p>
            <a:pPr eaLnBrk="1" hangingPunct="1"/>
            <a:r>
              <a:rPr lang="en-AU" altLang="en-US" sz="1600" dirty="0">
                <a:solidFill>
                  <a:srgbClr val="3B3C3E"/>
                </a:solidFill>
              </a:rPr>
              <a:t>For free monthly DRM updates</a:t>
            </a:r>
            <a:br>
              <a:rPr lang="en-AU" altLang="en-US" sz="1600" dirty="0">
                <a:solidFill>
                  <a:srgbClr val="3B3C3E"/>
                </a:solidFill>
              </a:rPr>
            </a:br>
            <a:r>
              <a:rPr lang="en-AU" altLang="en-US" sz="1600" dirty="0">
                <a:solidFill>
                  <a:srgbClr val="3B3C3E"/>
                </a:solidFill>
              </a:rPr>
              <a:t>visit and subscribe to:</a:t>
            </a:r>
            <a:br>
              <a:rPr lang="en-AU" altLang="en-US" sz="1600" dirty="0">
                <a:solidFill>
                  <a:srgbClr val="3B3C3E"/>
                </a:solidFill>
              </a:rPr>
            </a:br>
            <a:r>
              <a:rPr lang="en-AU" altLang="en-US" sz="1600" dirty="0">
                <a:solidFill>
                  <a:srgbClr val="3B3C3E"/>
                </a:solidFill>
                <a:hlinkClick r:id="rId4"/>
              </a:rPr>
              <a:t>www.drm.org/newsletters</a:t>
            </a:r>
            <a:r>
              <a:rPr lang="en-AU" altLang="en-US" sz="1600" dirty="0">
                <a:solidFill>
                  <a:srgbClr val="3B3C3E"/>
                </a:solidFill>
              </a:rPr>
              <a:t> </a:t>
            </a:r>
          </a:p>
          <a:p>
            <a:pPr eaLnBrk="1" hangingPunct="1"/>
            <a:endParaRPr lang="en-AU" altLang="en-US" sz="1600" dirty="0">
              <a:solidFill>
                <a:srgbClr val="3B3C3E"/>
              </a:solidFill>
            </a:endParaRPr>
          </a:p>
          <a:p>
            <a:pPr eaLnBrk="1" hangingPunct="1"/>
            <a:r>
              <a:rPr lang="en-AU" altLang="en-US" sz="1600" dirty="0">
                <a:solidFill>
                  <a:srgbClr val="3B3C3E"/>
                </a:solidFill>
              </a:rPr>
              <a:t>For any inquiries or comments write to: </a:t>
            </a:r>
            <a:br>
              <a:rPr lang="en-AU" altLang="en-US" sz="1600" dirty="0">
                <a:solidFill>
                  <a:srgbClr val="3B3C3E"/>
                </a:solidFill>
              </a:rPr>
            </a:br>
            <a:r>
              <a:rPr lang="en-AU" altLang="en-US" sz="1600" dirty="0">
                <a:solidFill>
                  <a:srgbClr val="3B3C3E"/>
                </a:solidFill>
                <a:hlinkClick r:id="rId5"/>
              </a:rPr>
              <a:t>projectoffice@drm.org</a:t>
            </a:r>
            <a:r>
              <a:rPr lang="en-AU" altLang="en-US" sz="1600" dirty="0">
                <a:solidFill>
                  <a:srgbClr val="E0001B"/>
                </a:solidFill>
              </a:rPr>
              <a:t> </a:t>
            </a:r>
            <a:endParaRPr lang="de-DE" altLang="en-US" sz="1600" dirty="0">
              <a:solidFill>
                <a:srgbClr val="3B3C3E"/>
              </a:solidFill>
            </a:endParaRPr>
          </a:p>
        </p:txBody>
      </p:sp>
      <p:grpSp>
        <p:nvGrpSpPr>
          <p:cNvPr id="38920" name="Group 1"/>
          <p:cNvGrpSpPr>
            <a:grpSpLocks/>
          </p:cNvGrpSpPr>
          <p:nvPr/>
        </p:nvGrpSpPr>
        <p:grpSpPr bwMode="auto">
          <a:xfrm>
            <a:off x="2316442" y="5638150"/>
            <a:ext cx="4786313" cy="539750"/>
            <a:chOff x="667656" y="5087470"/>
            <a:chExt cx="7364476" cy="1005123"/>
          </a:xfrm>
        </p:grpSpPr>
        <p:pic>
          <p:nvPicPr>
            <p:cNvPr id="8" name="Picture 7" descr="twitter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510078" y="5228993"/>
              <a:ext cx="863600" cy="86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</p:pic>
        <p:pic>
          <p:nvPicPr>
            <p:cNvPr id="9" name="Picture 8" descr="facebook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67656" y="5178422"/>
              <a:ext cx="863600" cy="86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</p:pic>
        <p:pic>
          <p:nvPicPr>
            <p:cNvPr id="10" name="Picture 13" descr="ANd9GcToA1BGQ0WonfGTsqUn1d5Cq5sjrJAefC3YIuK3AbLBMQyql04EZGyZpg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/>
            <a:srcRect b="17633"/>
            <a:stretch>
              <a:fillRect/>
            </a:stretch>
          </p:blipFill>
          <p:spPr bwMode="auto">
            <a:xfrm>
              <a:off x="1778453" y="5125240"/>
              <a:ext cx="1574550" cy="920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</p:pic>
        <p:pic>
          <p:nvPicPr>
            <p:cNvPr id="11" name="Picture 15" descr="See full size image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/>
            <a:srcRect b="19289"/>
            <a:stretch>
              <a:fillRect/>
            </a:stretch>
          </p:blipFill>
          <p:spPr bwMode="auto">
            <a:xfrm>
              <a:off x="4455547" y="5087470"/>
              <a:ext cx="1509312" cy="919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</p:pic>
        <p:pic>
          <p:nvPicPr>
            <p:cNvPr id="12" name="Picture 17" descr="ANd9GcSnZBaBs9vPHye-MlPFKMXmOLd9dZSW9BXZGimXu5kM6IubRrbIqNGKNA">
              <a:hlinkClick r:id="rId12"/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6156420" y="5224860"/>
              <a:ext cx="792969" cy="792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</p:pic>
        <p:pic>
          <p:nvPicPr>
            <p:cNvPr id="13" name="Picture 19" descr="ANd9GcSYyE2e3TawJG9lkMOs0tnCKb7kO7YHvvhCSiCWiVTrzHDw8pn3fyiTgg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7228996" y="5264308"/>
              <a:ext cx="803136" cy="792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</p:pic>
      </p:grp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2027902" y="4404920"/>
            <a:ext cx="5174362" cy="785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5214" tIns="57607" rIns="115214" bIns="57607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AU" altLang="en-US" sz="1600" b="1" dirty="0" smtClean="0">
                <a:solidFill>
                  <a:srgbClr val="09398D"/>
                </a:solidFill>
              </a:rPr>
              <a:t>DRM</a:t>
            </a:r>
            <a:r>
              <a:rPr lang="en-AU" altLang="en-US" sz="1600" b="1" dirty="0" smtClean="0">
                <a:solidFill>
                  <a:srgbClr val="E0001B"/>
                </a:solidFill>
              </a:rPr>
              <a:t> </a:t>
            </a:r>
            <a:r>
              <a:rPr lang="en-AU" altLang="en-US" sz="1600" dirty="0">
                <a:solidFill>
                  <a:srgbClr val="C00000"/>
                </a:solidFill>
              </a:rPr>
              <a:t>Introduction and </a:t>
            </a:r>
            <a:r>
              <a:rPr lang="en-AU" altLang="en-US" sz="1600" dirty="0" smtClean="0">
                <a:solidFill>
                  <a:srgbClr val="C00000"/>
                </a:solidFill>
              </a:rPr>
              <a:t>Implementation Guide </a:t>
            </a:r>
            <a:r>
              <a:rPr lang="en-AU" altLang="en-US" sz="1600" dirty="0" smtClean="0">
                <a:solidFill>
                  <a:srgbClr val="09398D"/>
                </a:solidFill>
              </a:rPr>
              <a:t>(</a:t>
            </a:r>
            <a:r>
              <a:rPr lang="en-AU" altLang="en-US" sz="1600" dirty="0" smtClean="0">
                <a:solidFill>
                  <a:srgbClr val="C00000"/>
                </a:solidFill>
                <a:hlinkClick r:id="rId16"/>
              </a:rPr>
              <a:t>DIG</a:t>
            </a:r>
            <a:r>
              <a:rPr lang="en-AU" altLang="en-US" sz="1600" dirty="0" smtClean="0">
                <a:solidFill>
                  <a:srgbClr val="09398D"/>
                </a:solidFill>
              </a:rPr>
              <a:t>)</a:t>
            </a:r>
            <a:br>
              <a:rPr lang="en-AU" altLang="en-US" sz="1600" dirty="0" smtClean="0">
                <a:solidFill>
                  <a:srgbClr val="09398D"/>
                </a:solidFill>
              </a:rPr>
            </a:br>
            <a:r>
              <a:rPr lang="en-AU" altLang="en-US" sz="1600" dirty="0" smtClean="0">
                <a:solidFill>
                  <a:srgbClr val="C00000"/>
                </a:solidFill>
              </a:rPr>
              <a:t>Download </a:t>
            </a:r>
            <a:r>
              <a:rPr lang="en-AU" altLang="en-US" sz="1600" dirty="0">
                <a:solidFill>
                  <a:srgbClr val="C00000"/>
                </a:solidFill>
              </a:rPr>
              <a:t>from: </a:t>
            </a:r>
            <a:r>
              <a:rPr lang="en-AU" altLang="en-US" sz="1600" dirty="0">
                <a:solidFill>
                  <a:srgbClr val="C00000"/>
                </a:solidFill>
                <a:hlinkClick r:id="rId3"/>
              </a:rPr>
              <a:t>www.drm.org</a:t>
            </a:r>
            <a:r>
              <a:rPr lang="en-AU" altLang="en-US" sz="1600" dirty="0">
                <a:solidFill>
                  <a:srgbClr val="C00000"/>
                </a:solidFill>
              </a:rPr>
              <a:t> </a:t>
            </a:r>
            <a:r>
              <a:rPr lang="en-AU" altLang="en-US" sz="1600" dirty="0">
                <a:solidFill>
                  <a:srgbClr val="E0001B"/>
                </a:solidFill>
              </a:rPr>
              <a:t> </a:t>
            </a:r>
            <a:endParaRPr lang="en-AU" altLang="en-US" sz="1600" dirty="0">
              <a:solidFill>
                <a:srgbClr val="FF0000"/>
              </a:solidFill>
            </a:endParaRPr>
          </a:p>
          <a:p>
            <a:pPr algn="r" eaLnBrk="1" hangingPunct="1">
              <a:lnSpc>
                <a:spcPts val="2425"/>
              </a:lnSpc>
            </a:pPr>
            <a:endParaRPr lang="en-AU" altLang="en-US" sz="2000" b="1" dirty="0">
              <a:solidFill>
                <a:srgbClr val="E0001B"/>
              </a:solidFill>
            </a:endParaRPr>
          </a:p>
          <a:p>
            <a:pPr algn="r" eaLnBrk="1" hangingPunct="1">
              <a:lnSpc>
                <a:spcPts val="2425"/>
              </a:lnSpc>
            </a:pPr>
            <a:endParaRPr lang="en-AU" altLang="en-US" sz="2000" b="1" dirty="0">
              <a:solidFill>
                <a:srgbClr val="E0001B"/>
              </a:solidFill>
            </a:endParaRPr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06"/>
          <a:stretch>
            <a:fillRect/>
          </a:stretch>
        </p:blipFill>
        <p:spPr bwMode="auto">
          <a:xfrm>
            <a:off x="160975" y="3213462"/>
            <a:ext cx="1855221" cy="31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6882584" y="3673596"/>
            <a:ext cx="1580345" cy="230832"/>
            <a:chOff x="1763688" y="1605932"/>
            <a:chExt cx="1580345" cy="230832"/>
          </a:xfrm>
        </p:grpSpPr>
        <p:pic>
          <p:nvPicPr>
            <p:cNvPr id="19" name="Picture 3" descr="cid:image001.jpg@01D03970.33AD4C20"/>
            <p:cNvPicPr>
              <a:picLocks noChangeAspect="1" noChangeArrowheads="1"/>
            </p:cNvPicPr>
            <p:nvPr/>
          </p:nvPicPr>
          <p:blipFill>
            <a:blip r:embed="rId18" r:link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1628800"/>
              <a:ext cx="219075" cy="180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3"/>
            <p:cNvSpPr>
              <a:spLocks noChangeArrowheads="1"/>
            </p:cNvSpPr>
            <p:nvPr/>
          </p:nvSpPr>
          <p:spPr bwMode="auto">
            <a:xfrm>
              <a:off x="1982763" y="1605932"/>
              <a:ext cx="1361270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ja-JP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MS Mincho" pitchFamily="49" charset="-128"/>
                  <a:cs typeface="Arial" pitchFamily="34" charset="0"/>
                </a:rPr>
                <a:t> </a:t>
              </a:r>
              <a:r>
                <a:rPr kumimoji="0" lang="en-GB" altLang="ja-JP" sz="9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MS Mincho" pitchFamily="49" charset="-128"/>
                  <a:cs typeface="Arial" pitchFamily="34" charset="0"/>
                </a:rPr>
                <a:t>@</a:t>
              </a:r>
              <a:r>
                <a:rPr kumimoji="0" lang="en-GB" altLang="ja-JP" sz="900" b="1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MS Mincho" pitchFamily="49" charset="-128"/>
                  <a:cs typeface="Arial" pitchFamily="34" charset="0"/>
                </a:rPr>
                <a:t>drmdigitalradio</a:t>
              </a:r>
              <a:r>
                <a:rPr kumimoji="0" lang="en-GB" altLang="ja-JP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MS Mincho" pitchFamily="49" charset="-128"/>
                  <a:cs typeface="Arial" pitchFamily="34" charset="0"/>
                </a:rPr>
                <a:t>     </a:t>
              </a:r>
              <a:r>
                <a:rPr kumimoji="0" lang="en-GB" altLang="ja-JP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1941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848</Words>
  <Application>Microsoft Office PowerPoint</Application>
  <PresentationFormat>On-screen Show (4:3)</PresentationFormat>
  <Paragraphs>251</Paragraphs>
  <Slides>20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Office Theme</vt:lpstr>
      <vt:lpstr>2_Office Theme</vt:lpstr>
      <vt:lpstr>4_Office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B</dc:creator>
  <cp:lastModifiedBy>HAMMAM Karim</cp:lastModifiedBy>
  <cp:revision>867</cp:revision>
  <cp:lastPrinted>2014-04-03T13:13:21Z</cp:lastPrinted>
  <dcterms:created xsi:type="dcterms:W3CDTF">2012-11-23T15:03:44Z</dcterms:created>
  <dcterms:modified xsi:type="dcterms:W3CDTF">2015-02-01T06:57:03Z</dcterms:modified>
</cp:coreProperties>
</file>