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sldIdLst>
    <p:sldId id="256" r:id="rId2"/>
    <p:sldId id="795" r:id="rId3"/>
    <p:sldId id="772" r:id="rId4"/>
    <p:sldId id="781" r:id="rId5"/>
    <p:sldId id="796" r:id="rId6"/>
    <p:sldId id="768" r:id="rId7"/>
    <p:sldId id="793" r:id="rId8"/>
    <p:sldId id="769" r:id="rId9"/>
    <p:sldId id="784" r:id="rId10"/>
    <p:sldId id="791" r:id="rId11"/>
    <p:sldId id="779" r:id="rId12"/>
    <p:sldId id="790" r:id="rId13"/>
    <p:sldId id="443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weliM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3B3"/>
    <a:srgbClr val="FF9900"/>
    <a:srgbClr val="FF9933"/>
    <a:srgbClr val="000066"/>
    <a:srgbClr val="3333FF"/>
    <a:srgbClr val="000099"/>
    <a:srgbClr val="3A5AF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29" autoAdjust="0"/>
    <p:restoredTop sz="99616" autoAdjust="0"/>
  </p:normalViewPr>
  <p:slideViewPr>
    <p:cSldViewPr>
      <p:cViewPr>
        <p:scale>
          <a:sx n="66" d="100"/>
          <a:sy n="66" d="100"/>
        </p:scale>
        <p:origin x="-177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C8C4BE-7CEA-48A4-98AE-BE0E3FEE9319}" type="doc">
      <dgm:prSet loTypeId="urn:microsoft.com/office/officeart/2008/layout/PictureAccentList" loCatId="list" qsTypeId="urn:microsoft.com/office/officeart/2005/8/quickstyle/simple5" qsCatId="simple" csTypeId="urn:microsoft.com/office/officeart/2005/8/colors/accent1_2#1" csCatId="accent1" phldr="1"/>
      <dgm:spPr/>
      <dgm:t>
        <a:bodyPr/>
        <a:lstStyle/>
        <a:p>
          <a:endParaRPr lang="en-ZA"/>
        </a:p>
      </dgm:t>
    </dgm:pt>
    <dgm:pt modelId="{CFD97757-22A9-483E-9E01-298EFDE55EA7}">
      <dgm:prSet phldrT="[Text]" custT="1"/>
      <dgm:spPr>
        <a:solidFill>
          <a:srgbClr val="7030A0"/>
        </a:solidFill>
      </dgm:spPr>
      <dgm:t>
        <a:bodyPr/>
        <a:lstStyle/>
        <a:p>
          <a:r>
            <a:rPr lang="en-ZA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Broadcasting &amp; Media</a:t>
          </a:r>
        </a:p>
      </dgm:t>
    </dgm:pt>
    <dgm:pt modelId="{18569494-6B82-4B27-B79F-7F84C2F385A3}" type="parTrans" cxnId="{2B20A630-6E5A-46A6-A258-DC905DFEBAC5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B131D45E-8B2D-4301-872E-FD5AD52F9AD6}" type="sibTrans" cxnId="{2B20A630-6E5A-46A6-A258-DC905DFEBAC5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CC5D7176-B749-450C-A0C8-87EEC9421D9C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ZA" sz="9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Terrestrial TV</a:t>
          </a:r>
          <a:endParaRPr lang="en-ZA" sz="9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8C7B4D2-2CEA-47F4-84BC-352F13EC5E89}" type="parTrans" cxnId="{DA8AED41-F2EA-4E73-B6BD-D12927CAC60D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1D46BFF9-3946-4596-929B-9786972BE99E}" type="sibTrans" cxnId="{DA8AED41-F2EA-4E73-B6BD-D12927CAC60D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A2E5037A-48D3-4DA2-8D5A-A2F5C819B6CA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ZA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Telecommunication Services</a:t>
          </a:r>
        </a:p>
      </dgm:t>
    </dgm:pt>
    <dgm:pt modelId="{A317C5FA-A109-43BE-A140-B92ADF82E816}" type="parTrans" cxnId="{95DF3E19-DA81-401F-BD88-0739583EB0D9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1673326C-CB5C-4046-92CC-7F24E14F86D9}" type="sibTrans" cxnId="{95DF3E19-DA81-401F-BD88-0739583EB0D9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611B7B97-1340-4DEC-B716-A68852D65C1E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ZA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Other Services</a:t>
          </a:r>
        </a:p>
      </dgm:t>
    </dgm:pt>
    <dgm:pt modelId="{B05AFD97-0037-4B21-951D-C317881273D5}" type="parTrans" cxnId="{F74D5C98-D62E-4653-BA57-E04B59567467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908348C4-741B-4922-B830-2774F6D6B34C}" type="sibTrans" cxnId="{F74D5C98-D62E-4653-BA57-E04B59567467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92EBA005-EB84-49B4-88AF-B5631059D30C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ZA" sz="9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Facility Rental</a:t>
          </a:r>
        </a:p>
      </dgm:t>
    </dgm:pt>
    <dgm:pt modelId="{22872B10-BF7B-4D74-87A7-3F340F7F57EE}" type="parTrans" cxnId="{8714107E-5987-45B4-9819-46E3E356FD2D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C2C8D4DC-7DD6-4495-AB68-6A4314FF8BD9}" type="sibTrans" cxnId="{8714107E-5987-45B4-9819-46E3E356FD2D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E58C47C1-704E-4279-A1BE-3B3BAF71C6E3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ZA" sz="9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VSAT</a:t>
          </a:r>
        </a:p>
      </dgm:t>
    </dgm:pt>
    <dgm:pt modelId="{9E351450-A155-48D0-B225-932B58FAA1F9}" type="parTrans" cxnId="{21148025-9064-4C8A-A5A6-9E6B60021BCC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9E911FB5-9419-43AC-B0C6-C0CB8A6FD9FA}" type="sibTrans" cxnId="{21148025-9064-4C8A-A5A6-9E6B60021BCC}">
      <dgm:prSet/>
      <dgm:spPr/>
      <dgm:t>
        <a:bodyPr/>
        <a:lstStyle/>
        <a:p>
          <a:endParaRPr lang="en-ZA" sz="1000">
            <a:latin typeface="Arial" pitchFamily="34" charset="0"/>
            <a:cs typeface="Arial" pitchFamily="34" charset="0"/>
          </a:endParaRPr>
        </a:p>
      </dgm:t>
    </dgm:pt>
    <dgm:pt modelId="{F09F1D66-95B8-4B48-B969-90D6516DF4BA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ZA" sz="9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Wireless Broadband</a:t>
          </a:r>
          <a:endParaRPr lang="en-ZA" sz="9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E0211088-A974-4946-8F4D-0A8A80353315}" type="parTrans" cxnId="{5F709845-FE7D-4501-88EB-CDA8A0B00F15}">
      <dgm:prSet/>
      <dgm:spPr/>
      <dgm:t>
        <a:bodyPr/>
        <a:lstStyle/>
        <a:p>
          <a:endParaRPr lang="en-ZA" sz="2000"/>
        </a:p>
      </dgm:t>
    </dgm:pt>
    <dgm:pt modelId="{5DADA80F-7647-40D7-B7A9-FD8482958640}" type="sibTrans" cxnId="{5F709845-FE7D-4501-88EB-CDA8A0B00F15}">
      <dgm:prSet/>
      <dgm:spPr/>
      <dgm:t>
        <a:bodyPr/>
        <a:lstStyle/>
        <a:p>
          <a:endParaRPr lang="en-ZA" sz="2000"/>
        </a:p>
      </dgm:t>
    </dgm:pt>
    <dgm:pt modelId="{83E09C30-C90A-4BA8-93EF-92C065D204CB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ZA" sz="9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Terrestrial Radio</a:t>
          </a:r>
          <a:endParaRPr lang="en-ZA" sz="9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C71416E-7680-4852-B562-047A2A3EA34B}" type="parTrans" cxnId="{E68327C1-4740-4F97-B404-22680D9E24A2}">
      <dgm:prSet/>
      <dgm:spPr/>
      <dgm:t>
        <a:bodyPr/>
        <a:lstStyle/>
        <a:p>
          <a:endParaRPr lang="en-ZA" sz="2000"/>
        </a:p>
      </dgm:t>
    </dgm:pt>
    <dgm:pt modelId="{1425E39C-F97F-4B79-A5F5-FF410E16A414}" type="sibTrans" cxnId="{E68327C1-4740-4F97-B404-22680D9E24A2}">
      <dgm:prSet/>
      <dgm:spPr/>
      <dgm:t>
        <a:bodyPr/>
        <a:lstStyle/>
        <a:p>
          <a:endParaRPr lang="en-ZA" sz="2000"/>
        </a:p>
      </dgm:t>
    </dgm:pt>
    <dgm:pt modelId="{39378F43-D44C-4630-8515-8E26E8CD171E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ZA" sz="9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Free To Air Satellite TV &amp; Radio </a:t>
          </a:r>
          <a:endParaRPr lang="en-ZA" sz="9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EA9E9D1-ADF2-4D51-92C8-42900712A4F4}" type="parTrans" cxnId="{3F033CAF-8663-4396-ADC9-BC82FC9FBA5B}">
      <dgm:prSet/>
      <dgm:spPr/>
      <dgm:t>
        <a:bodyPr/>
        <a:lstStyle/>
        <a:p>
          <a:endParaRPr lang="en-ZA" sz="2000"/>
        </a:p>
      </dgm:t>
    </dgm:pt>
    <dgm:pt modelId="{68710B84-F0C0-4EA2-9C33-4F8EDEB326E2}" type="sibTrans" cxnId="{3F033CAF-8663-4396-ADC9-BC82FC9FBA5B}">
      <dgm:prSet/>
      <dgm:spPr/>
      <dgm:t>
        <a:bodyPr/>
        <a:lstStyle/>
        <a:p>
          <a:endParaRPr lang="en-ZA" sz="2000"/>
        </a:p>
      </dgm:t>
    </dgm:pt>
    <dgm:pt modelId="{5FD8070A-4A94-4E48-985A-A3D9D4412E80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ZA" sz="9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Business TV &amp; Radio</a:t>
          </a:r>
          <a:endParaRPr lang="en-ZA" sz="9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1FA3D68-B077-4F55-9865-E6478662FC5C}" type="parTrans" cxnId="{84BCC15C-909F-4E29-9734-0A8F5394EFCB}">
      <dgm:prSet/>
      <dgm:spPr/>
      <dgm:t>
        <a:bodyPr/>
        <a:lstStyle/>
        <a:p>
          <a:endParaRPr lang="en-ZA" sz="2000"/>
        </a:p>
      </dgm:t>
    </dgm:pt>
    <dgm:pt modelId="{7994E632-4441-454E-B90C-AF8F8CD156C5}" type="sibTrans" cxnId="{84BCC15C-909F-4E29-9734-0A8F5394EFCB}">
      <dgm:prSet/>
      <dgm:spPr/>
      <dgm:t>
        <a:bodyPr/>
        <a:lstStyle/>
        <a:p>
          <a:endParaRPr lang="en-ZA" sz="2000"/>
        </a:p>
      </dgm:t>
    </dgm:pt>
    <dgm:pt modelId="{606FD9E6-D93D-4B68-BADB-E54CD40D27D5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ZA" sz="9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Content Management Solutions</a:t>
          </a:r>
          <a:endParaRPr lang="en-ZA" sz="9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332C316-47B7-4C55-B1D5-760A189C43AA}" type="parTrans" cxnId="{7DD1C0CA-E389-4B5D-8C2A-C919B2B1A9B0}">
      <dgm:prSet/>
      <dgm:spPr/>
      <dgm:t>
        <a:bodyPr/>
        <a:lstStyle/>
        <a:p>
          <a:endParaRPr lang="en-ZA" sz="2000"/>
        </a:p>
      </dgm:t>
    </dgm:pt>
    <dgm:pt modelId="{812BD4C7-A6E8-49DE-90B2-BD6E8BBAE520}" type="sibTrans" cxnId="{7DD1C0CA-E389-4B5D-8C2A-C919B2B1A9B0}">
      <dgm:prSet/>
      <dgm:spPr/>
      <dgm:t>
        <a:bodyPr/>
        <a:lstStyle/>
        <a:p>
          <a:endParaRPr lang="en-ZA" sz="2000"/>
        </a:p>
      </dgm:t>
    </dgm:pt>
    <dgm:pt modelId="{342C9D02-721E-4B84-9EEC-9C3DF397A093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ZA" sz="9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Training</a:t>
          </a:r>
          <a:endParaRPr lang="en-ZA" sz="9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8E2524B9-002D-4005-BA23-188CC4A9E27A}" type="parTrans" cxnId="{CBB69CD6-911D-4C96-BCD9-E31601427F82}">
      <dgm:prSet/>
      <dgm:spPr/>
      <dgm:t>
        <a:bodyPr/>
        <a:lstStyle/>
        <a:p>
          <a:endParaRPr lang="en-ZA" sz="1800"/>
        </a:p>
      </dgm:t>
    </dgm:pt>
    <dgm:pt modelId="{2CA80CA0-DF2C-4AAA-BECF-3694CEACFF0C}" type="sibTrans" cxnId="{CBB69CD6-911D-4C96-BCD9-E31601427F82}">
      <dgm:prSet/>
      <dgm:spPr/>
      <dgm:t>
        <a:bodyPr/>
        <a:lstStyle/>
        <a:p>
          <a:endParaRPr lang="en-ZA" sz="1800"/>
        </a:p>
      </dgm:t>
    </dgm:pt>
    <dgm:pt modelId="{B0160007-31A3-42A3-A45F-6A391E1B329E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ZA" sz="9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Consulting</a:t>
          </a:r>
          <a:endParaRPr lang="en-ZA" sz="9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CC8F6AE0-74A8-4F24-9F4B-1C1853810FCB}" type="parTrans" cxnId="{37C62220-181B-4C8C-9E8D-ACCAEC7DEA99}">
      <dgm:prSet/>
      <dgm:spPr/>
      <dgm:t>
        <a:bodyPr/>
        <a:lstStyle/>
        <a:p>
          <a:endParaRPr lang="en-ZA" sz="1800"/>
        </a:p>
      </dgm:t>
    </dgm:pt>
    <dgm:pt modelId="{EAACA25D-3AFC-4A5E-97F5-E4F5158C5E9A}" type="sibTrans" cxnId="{37C62220-181B-4C8C-9E8D-ACCAEC7DEA99}">
      <dgm:prSet/>
      <dgm:spPr/>
      <dgm:t>
        <a:bodyPr/>
        <a:lstStyle/>
        <a:p>
          <a:endParaRPr lang="en-ZA" sz="1800"/>
        </a:p>
      </dgm:t>
    </dgm:pt>
    <dgm:pt modelId="{A0062690-DFD7-44DE-8B7D-ECB82DFAA606}" type="pres">
      <dgm:prSet presAssocID="{2DC8C4BE-7CEA-48A4-98AE-BE0E3FEE931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A2EE14A9-7347-4DA3-AF7A-3C64E51A3792}" type="pres">
      <dgm:prSet presAssocID="{CFD97757-22A9-483E-9E01-298EFDE55EA7}" presName="root" presStyleCnt="0">
        <dgm:presLayoutVars>
          <dgm:chMax/>
          <dgm:chPref val="4"/>
        </dgm:presLayoutVars>
      </dgm:prSet>
      <dgm:spPr/>
    </dgm:pt>
    <dgm:pt modelId="{651DBEBD-9189-4BFF-90A1-061DD5853219}" type="pres">
      <dgm:prSet presAssocID="{CFD97757-22A9-483E-9E01-298EFDE55EA7}" presName="rootComposite" presStyleCnt="0">
        <dgm:presLayoutVars/>
      </dgm:prSet>
      <dgm:spPr/>
    </dgm:pt>
    <dgm:pt modelId="{7990D129-5AB2-44C5-98E8-86521DCDC5DA}" type="pres">
      <dgm:prSet presAssocID="{CFD97757-22A9-483E-9E01-298EFDE55EA7}" presName="rootText" presStyleLbl="node0" presStyleIdx="0" presStyleCnt="3">
        <dgm:presLayoutVars>
          <dgm:chMax/>
          <dgm:chPref val="4"/>
        </dgm:presLayoutVars>
      </dgm:prSet>
      <dgm:spPr/>
      <dgm:t>
        <a:bodyPr/>
        <a:lstStyle/>
        <a:p>
          <a:endParaRPr lang="en-ZA"/>
        </a:p>
      </dgm:t>
    </dgm:pt>
    <dgm:pt modelId="{DDE503F3-89C1-4192-ADAD-3B2EE5EEB27C}" type="pres">
      <dgm:prSet presAssocID="{CFD97757-22A9-483E-9E01-298EFDE55EA7}" presName="childShape" presStyleCnt="0">
        <dgm:presLayoutVars>
          <dgm:chMax val="0"/>
          <dgm:chPref val="0"/>
        </dgm:presLayoutVars>
      </dgm:prSet>
      <dgm:spPr/>
    </dgm:pt>
    <dgm:pt modelId="{768E35F8-B5AA-4F11-A5D7-DEFE7F6CE9A0}" type="pres">
      <dgm:prSet presAssocID="{CC5D7176-B749-450C-A0C8-87EEC9421D9C}" presName="childComposite" presStyleCnt="0">
        <dgm:presLayoutVars>
          <dgm:chMax val="0"/>
          <dgm:chPref val="0"/>
        </dgm:presLayoutVars>
      </dgm:prSet>
      <dgm:spPr/>
    </dgm:pt>
    <dgm:pt modelId="{0C957A5B-2780-4043-94FB-BA381971B308}" type="pres">
      <dgm:prSet presAssocID="{CC5D7176-B749-450C-A0C8-87EEC9421D9C}" presName="Image" presStyleLbl="node1" presStyleIdx="0" presStyleCnt="10"/>
      <dgm:spPr/>
    </dgm:pt>
    <dgm:pt modelId="{F7A69CE8-D289-42FF-987B-308FD0585E2E}" type="pres">
      <dgm:prSet presAssocID="{CC5D7176-B749-450C-A0C8-87EEC9421D9C}" presName="childText" presStyleLbl="lnNode1" presStyleIdx="0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444A3B4C-1642-45B0-B52C-38F004BB4BC7}" type="pres">
      <dgm:prSet presAssocID="{83E09C30-C90A-4BA8-93EF-92C065D204CB}" presName="childComposite" presStyleCnt="0">
        <dgm:presLayoutVars>
          <dgm:chMax val="0"/>
          <dgm:chPref val="0"/>
        </dgm:presLayoutVars>
      </dgm:prSet>
      <dgm:spPr/>
    </dgm:pt>
    <dgm:pt modelId="{FEDCBC0B-192B-494E-8C61-878E9254E861}" type="pres">
      <dgm:prSet presAssocID="{83E09C30-C90A-4BA8-93EF-92C065D204CB}" presName="Image" presStyleLbl="node1" presStyleIdx="1" presStyleCnt="10"/>
      <dgm:spPr/>
    </dgm:pt>
    <dgm:pt modelId="{569BD2FA-43F3-444A-A9E1-34841E296D5F}" type="pres">
      <dgm:prSet presAssocID="{83E09C30-C90A-4BA8-93EF-92C065D204CB}" presName="childText" presStyleLbl="lnNode1" presStyleIdx="1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E97EC35-D15E-4229-BF04-081CA1F0222B}" type="pres">
      <dgm:prSet presAssocID="{39378F43-D44C-4630-8515-8E26E8CD171E}" presName="childComposite" presStyleCnt="0">
        <dgm:presLayoutVars>
          <dgm:chMax val="0"/>
          <dgm:chPref val="0"/>
        </dgm:presLayoutVars>
      </dgm:prSet>
      <dgm:spPr/>
    </dgm:pt>
    <dgm:pt modelId="{8C848655-4887-4555-979F-FCE61C280163}" type="pres">
      <dgm:prSet presAssocID="{39378F43-D44C-4630-8515-8E26E8CD171E}" presName="Image" presStyleLbl="node1" presStyleIdx="2" presStyleCnt="10"/>
      <dgm:spPr/>
    </dgm:pt>
    <dgm:pt modelId="{73B908E8-EDA9-4357-91E5-D5FA8B562747}" type="pres">
      <dgm:prSet presAssocID="{39378F43-D44C-4630-8515-8E26E8CD171E}" presName="childText" presStyleLbl="lnNode1" presStyleIdx="2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D3E7CC6-FAED-4CEA-B69B-E64512E0CB4C}" type="pres">
      <dgm:prSet presAssocID="{5FD8070A-4A94-4E48-985A-A3D9D4412E80}" presName="childComposite" presStyleCnt="0">
        <dgm:presLayoutVars>
          <dgm:chMax val="0"/>
          <dgm:chPref val="0"/>
        </dgm:presLayoutVars>
      </dgm:prSet>
      <dgm:spPr/>
    </dgm:pt>
    <dgm:pt modelId="{030DF9DF-E205-4D39-81D3-3710E4CF6D83}" type="pres">
      <dgm:prSet presAssocID="{5FD8070A-4A94-4E48-985A-A3D9D4412E80}" presName="Image" presStyleLbl="node1" presStyleIdx="3" presStyleCnt="10"/>
      <dgm:spPr/>
    </dgm:pt>
    <dgm:pt modelId="{CB8541EB-C842-43CD-B410-F6B0CA02F35A}" type="pres">
      <dgm:prSet presAssocID="{5FD8070A-4A94-4E48-985A-A3D9D4412E80}" presName="childText" presStyleLbl="lnNode1" presStyleIdx="3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46F1620-4CB5-4815-B704-D7DC0A20CAA6}" type="pres">
      <dgm:prSet presAssocID="{606FD9E6-D93D-4B68-BADB-E54CD40D27D5}" presName="childComposite" presStyleCnt="0">
        <dgm:presLayoutVars>
          <dgm:chMax val="0"/>
          <dgm:chPref val="0"/>
        </dgm:presLayoutVars>
      </dgm:prSet>
      <dgm:spPr/>
    </dgm:pt>
    <dgm:pt modelId="{CFADF21B-B28E-4C17-98A2-EB81F5B6367F}" type="pres">
      <dgm:prSet presAssocID="{606FD9E6-D93D-4B68-BADB-E54CD40D27D5}" presName="Image" presStyleLbl="node1" presStyleIdx="4" presStyleCnt="10"/>
      <dgm:spPr/>
    </dgm:pt>
    <dgm:pt modelId="{41A9D895-4C33-4907-94EC-7599FA631B9E}" type="pres">
      <dgm:prSet presAssocID="{606FD9E6-D93D-4B68-BADB-E54CD40D27D5}" presName="childText" presStyleLbl="lnNode1" presStyleIdx="4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BB57DD16-EFF3-434F-91A8-24F2F06AB59E}" type="pres">
      <dgm:prSet presAssocID="{A2E5037A-48D3-4DA2-8D5A-A2F5C819B6CA}" presName="root" presStyleCnt="0">
        <dgm:presLayoutVars>
          <dgm:chMax/>
          <dgm:chPref val="4"/>
        </dgm:presLayoutVars>
      </dgm:prSet>
      <dgm:spPr/>
    </dgm:pt>
    <dgm:pt modelId="{9D1AC09A-BB9C-4651-AF1C-778533B15AA0}" type="pres">
      <dgm:prSet presAssocID="{A2E5037A-48D3-4DA2-8D5A-A2F5C819B6CA}" presName="rootComposite" presStyleCnt="0">
        <dgm:presLayoutVars/>
      </dgm:prSet>
      <dgm:spPr/>
    </dgm:pt>
    <dgm:pt modelId="{B045FEDC-9722-4E13-864A-B5E88C9B1A7B}" type="pres">
      <dgm:prSet presAssocID="{A2E5037A-48D3-4DA2-8D5A-A2F5C819B6CA}" presName="rootText" presStyleLbl="node0" presStyleIdx="1" presStyleCnt="3">
        <dgm:presLayoutVars>
          <dgm:chMax/>
          <dgm:chPref val="4"/>
        </dgm:presLayoutVars>
      </dgm:prSet>
      <dgm:spPr/>
      <dgm:t>
        <a:bodyPr/>
        <a:lstStyle/>
        <a:p>
          <a:endParaRPr lang="en-ZA"/>
        </a:p>
      </dgm:t>
    </dgm:pt>
    <dgm:pt modelId="{76F9F1BD-9B83-48E4-9525-2BC8D8824FCC}" type="pres">
      <dgm:prSet presAssocID="{A2E5037A-48D3-4DA2-8D5A-A2F5C819B6CA}" presName="childShape" presStyleCnt="0">
        <dgm:presLayoutVars>
          <dgm:chMax val="0"/>
          <dgm:chPref val="0"/>
        </dgm:presLayoutVars>
      </dgm:prSet>
      <dgm:spPr/>
    </dgm:pt>
    <dgm:pt modelId="{34EC2BC0-DE38-4741-8D04-C1D73B9E980C}" type="pres">
      <dgm:prSet presAssocID="{E58C47C1-704E-4279-A1BE-3B3BAF71C6E3}" presName="childComposite" presStyleCnt="0">
        <dgm:presLayoutVars>
          <dgm:chMax val="0"/>
          <dgm:chPref val="0"/>
        </dgm:presLayoutVars>
      </dgm:prSet>
      <dgm:spPr/>
    </dgm:pt>
    <dgm:pt modelId="{B8C05D66-1512-4823-A466-4EECF410F157}" type="pres">
      <dgm:prSet presAssocID="{E58C47C1-704E-4279-A1BE-3B3BAF71C6E3}" presName="Image" presStyleLbl="node1" presStyleIdx="5" presStyleCnt="10"/>
      <dgm:spPr/>
    </dgm:pt>
    <dgm:pt modelId="{F8CC6C80-F86F-471D-AB56-9BA6F18BE635}" type="pres">
      <dgm:prSet presAssocID="{E58C47C1-704E-4279-A1BE-3B3BAF71C6E3}" presName="childText" presStyleLbl="lnNode1" presStyleIdx="5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DAA54C7E-33AD-400A-A79F-3221E3A266F8}" type="pres">
      <dgm:prSet presAssocID="{F09F1D66-95B8-4B48-B969-90D6516DF4BA}" presName="childComposite" presStyleCnt="0">
        <dgm:presLayoutVars>
          <dgm:chMax val="0"/>
          <dgm:chPref val="0"/>
        </dgm:presLayoutVars>
      </dgm:prSet>
      <dgm:spPr/>
    </dgm:pt>
    <dgm:pt modelId="{5CD7060E-0065-4F65-B611-C301A35D5293}" type="pres">
      <dgm:prSet presAssocID="{F09F1D66-95B8-4B48-B969-90D6516DF4BA}" presName="Image" presStyleLbl="node1" presStyleIdx="6" presStyleCnt="10"/>
      <dgm:spPr/>
    </dgm:pt>
    <dgm:pt modelId="{72EE8CB3-8A3C-44CD-9768-3DC9111F326E}" type="pres">
      <dgm:prSet presAssocID="{F09F1D66-95B8-4B48-B969-90D6516DF4BA}" presName="childText" presStyleLbl="lnNode1" presStyleIdx="6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7C56453-3555-4A31-BAD0-8600E8236098}" type="pres">
      <dgm:prSet presAssocID="{611B7B97-1340-4DEC-B716-A68852D65C1E}" presName="root" presStyleCnt="0">
        <dgm:presLayoutVars>
          <dgm:chMax/>
          <dgm:chPref val="4"/>
        </dgm:presLayoutVars>
      </dgm:prSet>
      <dgm:spPr/>
    </dgm:pt>
    <dgm:pt modelId="{50BA28E2-7D8A-4DDA-9D9D-FD518BD0E952}" type="pres">
      <dgm:prSet presAssocID="{611B7B97-1340-4DEC-B716-A68852D65C1E}" presName="rootComposite" presStyleCnt="0">
        <dgm:presLayoutVars/>
      </dgm:prSet>
      <dgm:spPr/>
    </dgm:pt>
    <dgm:pt modelId="{8E3D43F3-92B5-4E38-8F21-B8510694CEA8}" type="pres">
      <dgm:prSet presAssocID="{611B7B97-1340-4DEC-B716-A68852D65C1E}" presName="rootText" presStyleLbl="node0" presStyleIdx="2" presStyleCnt="3">
        <dgm:presLayoutVars>
          <dgm:chMax/>
          <dgm:chPref val="4"/>
        </dgm:presLayoutVars>
      </dgm:prSet>
      <dgm:spPr/>
      <dgm:t>
        <a:bodyPr/>
        <a:lstStyle/>
        <a:p>
          <a:endParaRPr lang="en-ZA"/>
        </a:p>
      </dgm:t>
    </dgm:pt>
    <dgm:pt modelId="{87F8CED6-194C-426D-87DA-16589B0C4C1C}" type="pres">
      <dgm:prSet presAssocID="{611B7B97-1340-4DEC-B716-A68852D65C1E}" presName="childShape" presStyleCnt="0">
        <dgm:presLayoutVars>
          <dgm:chMax val="0"/>
          <dgm:chPref val="0"/>
        </dgm:presLayoutVars>
      </dgm:prSet>
      <dgm:spPr/>
    </dgm:pt>
    <dgm:pt modelId="{88794E87-580A-4592-92A2-7008D7EEF0E2}" type="pres">
      <dgm:prSet presAssocID="{92EBA005-EB84-49B4-88AF-B5631059D30C}" presName="childComposite" presStyleCnt="0">
        <dgm:presLayoutVars>
          <dgm:chMax val="0"/>
          <dgm:chPref val="0"/>
        </dgm:presLayoutVars>
      </dgm:prSet>
      <dgm:spPr/>
    </dgm:pt>
    <dgm:pt modelId="{498B5401-78EF-476F-B363-BDE823989F00}" type="pres">
      <dgm:prSet presAssocID="{92EBA005-EB84-49B4-88AF-B5631059D30C}" presName="Image" presStyleLbl="node1" presStyleIdx="7" presStyleCnt="10"/>
      <dgm:spPr/>
    </dgm:pt>
    <dgm:pt modelId="{F192D962-F856-414A-A633-F509420BEB43}" type="pres">
      <dgm:prSet presAssocID="{92EBA005-EB84-49B4-88AF-B5631059D30C}" presName="childText" presStyleLbl="lnNode1" presStyleIdx="7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4FFD32C8-6087-4975-90AF-139D092CF428}" type="pres">
      <dgm:prSet presAssocID="{B0160007-31A3-42A3-A45F-6A391E1B329E}" presName="childComposite" presStyleCnt="0">
        <dgm:presLayoutVars>
          <dgm:chMax val="0"/>
          <dgm:chPref val="0"/>
        </dgm:presLayoutVars>
      </dgm:prSet>
      <dgm:spPr/>
    </dgm:pt>
    <dgm:pt modelId="{A5423F1D-DF4D-4C44-AB8E-9F15DDA72DFE}" type="pres">
      <dgm:prSet presAssocID="{B0160007-31A3-42A3-A45F-6A391E1B329E}" presName="Image" presStyleLbl="node1" presStyleIdx="8" presStyleCnt="10"/>
      <dgm:spPr/>
    </dgm:pt>
    <dgm:pt modelId="{6C5AFE3E-2288-4A45-B872-491C472C26ED}" type="pres">
      <dgm:prSet presAssocID="{B0160007-31A3-42A3-A45F-6A391E1B329E}" presName="childText" presStyleLbl="lnNode1" presStyleIdx="8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8FC4BFA2-6272-4FFB-A298-365D02260E7A}" type="pres">
      <dgm:prSet presAssocID="{342C9D02-721E-4B84-9EEC-9C3DF397A093}" presName="childComposite" presStyleCnt="0">
        <dgm:presLayoutVars>
          <dgm:chMax val="0"/>
          <dgm:chPref val="0"/>
        </dgm:presLayoutVars>
      </dgm:prSet>
      <dgm:spPr/>
    </dgm:pt>
    <dgm:pt modelId="{A2C2F3D5-7680-4856-BBA2-6AA7F9F8E5BB}" type="pres">
      <dgm:prSet presAssocID="{342C9D02-721E-4B84-9EEC-9C3DF397A093}" presName="Image" presStyleLbl="node1" presStyleIdx="9" presStyleCnt="10"/>
      <dgm:spPr/>
    </dgm:pt>
    <dgm:pt modelId="{82226EBD-8C20-4594-A0DA-7E838A0DFF82}" type="pres">
      <dgm:prSet presAssocID="{342C9D02-721E-4B84-9EEC-9C3DF397A093}" presName="childText" presStyleLbl="lnNode1" presStyleIdx="9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7C8590C7-1F6D-4C8F-B1FC-FA67C38F3152}" type="presOf" srcId="{CFD97757-22A9-483E-9E01-298EFDE55EA7}" destId="{7990D129-5AB2-44C5-98E8-86521DCDC5DA}" srcOrd="0" destOrd="0" presId="urn:microsoft.com/office/officeart/2008/layout/PictureAccentList"/>
    <dgm:cxn modelId="{39E7F36E-27F0-4E5D-AA10-AD8BE71D36F7}" type="presOf" srcId="{92EBA005-EB84-49B4-88AF-B5631059D30C}" destId="{F192D962-F856-414A-A633-F509420BEB43}" srcOrd="0" destOrd="0" presId="urn:microsoft.com/office/officeart/2008/layout/PictureAccentList"/>
    <dgm:cxn modelId="{0513182B-5340-4D8B-B964-077ACA8403F9}" type="presOf" srcId="{B0160007-31A3-42A3-A45F-6A391E1B329E}" destId="{6C5AFE3E-2288-4A45-B872-491C472C26ED}" srcOrd="0" destOrd="0" presId="urn:microsoft.com/office/officeart/2008/layout/PictureAccentList"/>
    <dgm:cxn modelId="{6CDA96CC-C91F-47E3-AB88-8137D6967C61}" type="presOf" srcId="{611B7B97-1340-4DEC-B716-A68852D65C1E}" destId="{8E3D43F3-92B5-4E38-8F21-B8510694CEA8}" srcOrd="0" destOrd="0" presId="urn:microsoft.com/office/officeart/2008/layout/PictureAccentList"/>
    <dgm:cxn modelId="{CBB69CD6-911D-4C96-BCD9-E31601427F82}" srcId="{611B7B97-1340-4DEC-B716-A68852D65C1E}" destId="{342C9D02-721E-4B84-9EEC-9C3DF397A093}" srcOrd="2" destOrd="0" parTransId="{8E2524B9-002D-4005-BA23-188CC4A9E27A}" sibTransId="{2CA80CA0-DF2C-4AAA-BECF-3694CEACFF0C}"/>
    <dgm:cxn modelId="{95DF3E19-DA81-401F-BD88-0739583EB0D9}" srcId="{2DC8C4BE-7CEA-48A4-98AE-BE0E3FEE9319}" destId="{A2E5037A-48D3-4DA2-8D5A-A2F5C819B6CA}" srcOrd="1" destOrd="0" parTransId="{A317C5FA-A109-43BE-A140-B92ADF82E816}" sibTransId="{1673326C-CB5C-4046-92CC-7F24E14F86D9}"/>
    <dgm:cxn modelId="{7DD1C0CA-E389-4B5D-8C2A-C919B2B1A9B0}" srcId="{CFD97757-22A9-483E-9E01-298EFDE55EA7}" destId="{606FD9E6-D93D-4B68-BADB-E54CD40D27D5}" srcOrd="4" destOrd="0" parTransId="{6332C316-47B7-4C55-B1D5-760A189C43AA}" sibTransId="{812BD4C7-A6E8-49DE-90B2-BD6E8BBAE520}"/>
    <dgm:cxn modelId="{84BCC15C-909F-4E29-9734-0A8F5394EFCB}" srcId="{CFD97757-22A9-483E-9E01-298EFDE55EA7}" destId="{5FD8070A-4A94-4E48-985A-A3D9D4412E80}" srcOrd="3" destOrd="0" parTransId="{61FA3D68-B077-4F55-9865-E6478662FC5C}" sibTransId="{7994E632-4441-454E-B90C-AF8F8CD156C5}"/>
    <dgm:cxn modelId="{E3AA60AF-76D8-4CC2-8B87-0AC87AB86EE6}" type="presOf" srcId="{39378F43-D44C-4630-8515-8E26E8CD171E}" destId="{73B908E8-EDA9-4357-91E5-D5FA8B562747}" srcOrd="0" destOrd="0" presId="urn:microsoft.com/office/officeart/2008/layout/PictureAccentList"/>
    <dgm:cxn modelId="{DA8AED41-F2EA-4E73-B6BD-D12927CAC60D}" srcId="{CFD97757-22A9-483E-9E01-298EFDE55EA7}" destId="{CC5D7176-B749-450C-A0C8-87EEC9421D9C}" srcOrd="0" destOrd="0" parTransId="{48C7B4D2-2CEA-47F4-84BC-352F13EC5E89}" sibTransId="{1D46BFF9-3946-4596-929B-9786972BE99E}"/>
    <dgm:cxn modelId="{E68327C1-4740-4F97-B404-22680D9E24A2}" srcId="{CFD97757-22A9-483E-9E01-298EFDE55EA7}" destId="{83E09C30-C90A-4BA8-93EF-92C065D204CB}" srcOrd="1" destOrd="0" parTransId="{0C71416E-7680-4852-B562-047A2A3EA34B}" sibTransId="{1425E39C-F97F-4B79-A5F5-FF410E16A414}"/>
    <dgm:cxn modelId="{3F0071E5-E561-49F1-A02A-E2151BB7BA70}" type="presOf" srcId="{342C9D02-721E-4B84-9EEC-9C3DF397A093}" destId="{82226EBD-8C20-4594-A0DA-7E838A0DFF82}" srcOrd="0" destOrd="0" presId="urn:microsoft.com/office/officeart/2008/layout/PictureAccentList"/>
    <dgm:cxn modelId="{37C62220-181B-4C8C-9E8D-ACCAEC7DEA99}" srcId="{611B7B97-1340-4DEC-B716-A68852D65C1E}" destId="{B0160007-31A3-42A3-A45F-6A391E1B329E}" srcOrd="1" destOrd="0" parTransId="{CC8F6AE0-74A8-4F24-9F4B-1C1853810FCB}" sibTransId="{EAACA25D-3AFC-4A5E-97F5-E4F5158C5E9A}"/>
    <dgm:cxn modelId="{428BB18E-26BD-42AB-ACAD-B84AA135E5DB}" type="presOf" srcId="{83E09C30-C90A-4BA8-93EF-92C065D204CB}" destId="{569BD2FA-43F3-444A-A9E1-34841E296D5F}" srcOrd="0" destOrd="0" presId="urn:microsoft.com/office/officeart/2008/layout/PictureAccentList"/>
    <dgm:cxn modelId="{F74D5C98-D62E-4653-BA57-E04B59567467}" srcId="{2DC8C4BE-7CEA-48A4-98AE-BE0E3FEE9319}" destId="{611B7B97-1340-4DEC-B716-A68852D65C1E}" srcOrd="2" destOrd="0" parTransId="{B05AFD97-0037-4B21-951D-C317881273D5}" sibTransId="{908348C4-741B-4922-B830-2774F6D6B34C}"/>
    <dgm:cxn modelId="{ABD8BBC6-148F-4AFB-8D62-FBA52835DAA8}" type="presOf" srcId="{606FD9E6-D93D-4B68-BADB-E54CD40D27D5}" destId="{41A9D895-4C33-4907-94EC-7599FA631B9E}" srcOrd="0" destOrd="0" presId="urn:microsoft.com/office/officeart/2008/layout/PictureAccentList"/>
    <dgm:cxn modelId="{3F033CAF-8663-4396-ADC9-BC82FC9FBA5B}" srcId="{CFD97757-22A9-483E-9E01-298EFDE55EA7}" destId="{39378F43-D44C-4630-8515-8E26E8CD171E}" srcOrd="2" destOrd="0" parTransId="{4EA9E9D1-ADF2-4D51-92C8-42900712A4F4}" sibTransId="{68710B84-F0C0-4EA2-9C33-4F8EDEB326E2}"/>
    <dgm:cxn modelId="{5D464F8D-15A9-40A1-8F38-23DCC2663DA4}" type="presOf" srcId="{A2E5037A-48D3-4DA2-8D5A-A2F5C819B6CA}" destId="{B045FEDC-9722-4E13-864A-B5E88C9B1A7B}" srcOrd="0" destOrd="0" presId="urn:microsoft.com/office/officeart/2008/layout/PictureAccentList"/>
    <dgm:cxn modelId="{D8D95DC5-FE2C-40DE-A495-67100E5C9279}" type="presOf" srcId="{5FD8070A-4A94-4E48-985A-A3D9D4412E80}" destId="{CB8541EB-C842-43CD-B410-F6B0CA02F35A}" srcOrd="0" destOrd="0" presId="urn:microsoft.com/office/officeart/2008/layout/PictureAccentList"/>
    <dgm:cxn modelId="{5879250E-042A-4A50-8049-010A195EB64B}" type="presOf" srcId="{E58C47C1-704E-4279-A1BE-3B3BAF71C6E3}" destId="{F8CC6C80-F86F-471D-AB56-9BA6F18BE635}" srcOrd="0" destOrd="0" presId="urn:microsoft.com/office/officeart/2008/layout/PictureAccentList"/>
    <dgm:cxn modelId="{761E47B7-555B-43B4-925D-0AC40ECB4113}" type="presOf" srcId="{CC5D7176-B749-450C-A0C8-87EEC9421D9C}" destId="{F7A69CE8-D289-42FF-987B-308FD0585E2E}" srcOrd="0" destOrd="0" presId="urn:microsoft.com/office/officeart/2008/layout/PictureAccentList"/>
    <dgm:cxn modelId="{8714107E-5987-45B4-9819-46E3E356FD2D}" srcId="{611B7B97-1340-4DEC-B716-A68852D65C1E}" destId="{92EBA005-EB84-49B4-88AF-B5631059D30C}" srcOrd="0" destOrd="0" parTransId="{22872B10-BF7B-4D74-87A7-3F340F7F57EE}" sibTransId="{C2C8D4DC-7DD6-4495-AB68-6A4314FF8BD9}"/>
    <dgm:cxn modelId="{5F709845-FE7D-4501-88EB-CDA8A0B00F15}" srcId="{A2E5037A-48D3-4DA2-8D5A-A2F5C819B6CA}" destId="{F09F1D66-95B8-4B48-B969-90D6516DF4BA}" srcOrd="1" destOrd="0" parTransId="{E0211088-A974-4946-8F4D-0A8A80353315}" sibTransId="{5DADA80F-7647-40D7-B7A9-FD8482958640}"/>
    <dgm:cxn modelId="{2B20A630-6E5A-46A6-A258-DC905DFEBAC5}" srcId="{2DC8C4BE-7CEA-48A4-98AE-BE0E3FEE9319}" destId="{CFD97757-22A9-483E-9E01-298EFDE55EA7}" srcOrd="0" destOrd="0" parTransId="{18569494-6B82-4B27-B79F-7F84C2F385A3}" sibTransId="{B131D45E-8B2D-4301-872E-FD5AD52F9AD6}"/>
    <dgm:cxn modelId="{313025C7-A140-4691-877C-83B6B62A6F12}" type="presOf" srcId="{F09F1D66-95B8-4B48-B969-90D6516DF4BA}" destId="{72EE8CB3-8A3C-44CD-9768-3DC9111F326E}" srcOrd="0" destOrd="0" presId="urn:microsoft.com/office/officeart/2008/layout/PictureAccentList"/>
    <dgm:cxn modelId="{21148025-9064-4C8A-A5A6-9E6B60021BCC}" srcId="{A2E5037A-48D3-4DA2-8D5A-A2F5C819B6CA}" destId="{E58C47C1-704E-4279-A1BE-3B3BAF71C6E3}" srcOrd="0" destOrd="0" parTransId="{9E351450-A155-48D0-B225-932B58FAA1F9}" sibTransId="{9E911FB5-9419-43AC-B0C6-C0CB8A6FD9FA}"/>
    <dgm:cxn modelId="{4B6089B7-37A1-4574-B896-79D08B69BD89}" type="presOf" srcId="{2DC8C4BE-7CEA-48A4-98AE-BE0E3FEE9319}" destId="{A0062690-DFD7-44DE-8B7D-ECB82DFAA606}" srcOrd="0" destOrd="0" presId="urn:microsoft.com/office/officeart/2008/layout/PictureAccentList"/>
    <dgm:cxn modelId="{010A62B9-4C68-4082-AE7E-5DDAA62F4D00}" type="presParOf" srcId="{A0062690-DFD7-44DE-8B7D-ECB82DFAA606}" destId="{A2EE14A9-7347-4DA3-AF7A-3C64E51A3792}" srcOrd="0" destOrd="0" presId="urn:microsoft.com/office/officeart/2008/layout/PictureAccentList"/>
    <dgm:cxn modelId="{6D1E5839-61C2-4452-A33A-649CDAEE654E}" type="presParOf" srcId="{A2EE14A9-7347-4DA3-AF7A-3C64E51A3792}" destId="{651DBEBD-9189-4BFF-90A1-061DD5853219}" srcOrd="0" destOrd="0" presId="urn:microsoft.com/office/officeart/2008/layout/PictureAccentList"/>
    <dgm:cxn modelId="{6DD32ACE-752A-4E0F-8473-87FF4D565516}" type="presParOf" srcId="{651DBEBD-9189-4BFF-90A1-061DD5853219}" destId="{7990D129-5AB2-44C5-98E8-86521DCDC5DA}" srcOrd="0" destOrd="0" presId="urn:microsoft.com/office/officeart/2008/layout/PictureAccentList"/>
    <dgm:cxn modelId="{8CC9124C-8650-40FB-AF44-DCAE990CD577}" type="presParOf" srcId="{A2EE14A9-7347-4DA3-AF7A-3C64E51A3792}" destId="{DDE503F3-89C1-4192-ADAD-3B2EE5EEB27C}" srcOrd="1" destOrd="0" presId="urn:microsoft.com/office/officeart/2008/layout/PictureAccentList"/>
    <dgm:cxn modelId="{55F25390-D0F7-40AF-A07A-41A8763145C5}" type="presParOf" srcId="{DDE503F3-89C1-4192-ADAD-3B2EE5EEB27C}" destId="{768E35F8-B5AA-4F11-A5D7-DEFE7F6CE9A0}" srcOrd="0" destOrd="0" presId="urn:microsoft.com/office/officeart/2008/layout/PictureAccentList"/>
    <dgm:cxn modelId="{44ECB673-0642-4061-9E28-494A0DDA1315}" type="presParOf" srcId="{768E35F8-B5AA-4F11-A5D7-DEFE7F6CE9A0}" destId="{0C957A5B-2780-4043-94FB-BA381971B308}" srcOrd="0" destOrd="0" presId="urn:microsoft.com/office/officeart/2008/layout/PictureAccentList"/>
    <dgm:cxn modelId="{A8DE8592-D013-473E-959C-D2E7D4355972}" type="presParOf" srcId="{768E35F8-B5AA-4F11-A5D7-DEFE7F6CE9A0}" destId="{F7A69CE8-D289-42FF-987B-308FD0585E2E}" srcOrd="1" destOrd="0" presId="urn:microsoft.com/office/officeart/2008/layout/PictureAccentList"/>
    <dgm:cxn modelId="{676C5554-D4C9-41D8-BFFF-7A00061B59DE}" type="presParOf" srcId="{DDE503F3-89C1-4192-ADAD-3B2EE5EEB27C}" destId="{444A3B4C-1642-45B0-B52C-38F004BB4BC7}" srcOrd="1" destOrd="0" presId="urn:microsoft.com/office/officeart/2008/layout/PictureAccentList"/>
    <dgm:cxn modelId="{59825189-74B6-4FEC-8DA3-2BC53CE45162}" type="presParOf" srcId="{444A3B4C-1642-45B0-B52C-38F004BB4BC7}" destId="{FEDCBC0B-192B-494E-8C61-878E9254E861}" srcOrd="0" destOrd="0" presId="urn:microsoft.com/office/officeart/2008/layout/PictureAccentList"/>
    <dgm:cxn modelId="{3ECAC9E1-46EB-4585-AE6C-0DCB3E488B4A}" type="presParOf" srcId="{444A3B4C-1642-45B0-B52C-38F004BB4BC7}" destId="{569BD2FA-43F3-444A-A9E1-34841E296D5F}" srcOrd="1" destOrd="0" presId="urn:microsoft.com/office/officeart/2008/layout/PictureAccentList"/>
    <dgm:cxn modelId="{0FF2E071-AB3F-47A8-87F6-34BDDCBB922D}" type="presParOf" srcId="{DDE503F3-89C1-4192-ADAD-3B2EE5EEB27C}" destId="{EE97EC35-D15E-4229-BF04-081CA1F0222B}" srcOrd="2" destOrd="0" presId="urn:microsoft.com/office/officeart/2008/layout/PictureAccentList"/>
    <dgm:cxn modelId="{A7846745-1077-487B-9CF0-237CCC1EB8A8}" type="presParOf" srcId="{EE97EC35-D15E-4229-BF04-081CA1F0222B}" destId="{8C848655-4887-4555-979F-FCE61C280163}" srcOrd="0" destOrd="0" presId="urn:microsoft.com/office/officeart/2008/layout/PictureAccentList"/>
    <dgm:cxn modelId="{9CA11BDF-AA0D-4806-9BE8-69F46EBB0ACB}" type="presParOf" srcId="{EE97EC35-D15E-4229-BF04-081CA1F0222B}" destId="{73B908E8-EDA9-4357-91E5-D5FA8B562747}" srcOrd="1" destOrd="0" presId="urn:microsoft.com/office/officeart/2008/layout/PictureAccentList"/>
    <dgm:cxn modelId="{E7D2A29F-CCAB-4458-B74F-FB3853E70B94}" type="presParOf" srcId="{DDE503F3-89C1-4192-ADAD-3B2EE5EEB27C}" destId="{6D3E7CC6-FAED-4CEA-B69B-E64512E0CB4C}" srcOrd="3" destOrd="0" presId="urn:microsoft.com/office/officeart/2008/layout/PictureAccentList"/>
    <dgm:cxn modelId="{9E9878D6-B20F-43C1-8CF3-D7322586D2A1}" type="presParOf" srcId="{6D3E7CC6-FAED-4CEA-B69B-E64512E0CB4C}" destId="{030DF9DF-E205-4D39-81D3-3710E4CF6D83}" srcOrd="0" destOrd="0" presId="urn:microsoft.com/office/officeart/2008/layout/PictureAccentList"/>
    <dgm:cxn modelId="{76FD9824-44DE-465E-9135-49794F2E5646}" type="presParOf" srcId="{6D3E7CC6-FAED-4CEA-B69B-E64512E0CB4C}" destId="{CB8541EB-C842-43CD-B410-F6B0CA02F35A}" srcOrd="1" destOrd="0" presId="urn:microsoft.com/office/officeart/2008/layout/PictureAccentList"/>
    <dgm:cxn modelId="{9B712720-09D3-40B2-B8E8-AB62BD01629A}" type="presParOf" srcId="{DDE503F3-89C1-4192-ADAD-3B2EE5EEB27C}" destId="{946F1620-4CB5-4815-B704-D7DC0A20CAA6}" srcOrd="4" destOrd="0" presId="urn:microsoft.com/office/officeart/2008/layout/PictureAccentList"/>
    <dgm:cxn modelId="{CFE9C41D-4CDB-43B5-B09B-26BAEA4F46F2}" type="presParOf" srcId="{946F1620-4CB5-4815-B704-D7DC0A20CAA6}" destId="{CFADF21B-B28E-4C17-98A2-EB81F5B6367F}" srcOrd="0" destOrd="0" presId="urn:microsoft.com/office/officeart/2008/layout/PictureAccentList"/>
    <dgm:cxn modelId="{748217E2-A0D0-4461-8AA7-54073DF36D1A}" type="presParOf" srcId="{946F1620-4CB5-4815-B704-D7DC0A20CAA6}" destId="{41A9D895-4C33-4907-94EC-7599FA631B9E}" srcOrd="1" destOrd="0" presId="urn:microsoft.com/office/officeart/2008/layout/PictureAccentList"/>
    <dgm:cxn modelId="{1E4A6F5C-E740-4449-B5B5-EE1239E40F2A}" type="presParOf" srcId="{A0062690-DFD7-44DE-8B7D-ECB82DFAA606}" destId="{BB57DD16-EFF3-434F-91A8-24F2F06AB59E}" srcOrd="1" destOrd="0" presId="urn:microsoft.com/office/officeart/2008/layout/PictureAccentList"/>
    <dgm:cxn modelId="{6C6998B2-B35C-4A33-9380-B7A337B85857}" type="presParOf" srcId="{BB57DD16-EFF3-434F-91A8-24F2F06AB59E}" destId="{9D1AC09A-BB9C-4651-AF1C-778533B15AA0}" srcOrd="0" destOrd="0" presId="urn:microsoft.com/office/officeart/2008/layout/PictureAccentList"/>
    <dgm:cxn modelId="{550EFA70-C0CB-4A65-BF25-E08FE0FC2C1D}" type="presParOf" srcId="{9D1AC09A-BB9C-4651-AF1C-778533B15AA0}" destId="{B045FEDC-9722-4E13-864A-B5E88C9B1A7B}" srcOrd="0" destOrd="0" presId="urn:microsoft.com/office/officeart/2008/layout/PictureAccentList"/>
    <dgm:cxn modelId="{09E68CE0-6268-4E07-ADF7-92AF4B231EA3}" type="presParOf" srcId="{BB57DD16-EFF3-434F-91A8-24F2F06AB59E}" destId="{76F9F1BD-9B83-48E4-9525-2BC8D8824FCC}" srcOrd="1" destOrd="0" presId="urn:microsoft.com/office/officeart/2008/layout/PictureAccentList"/>
    <dgm:cxn modelId="{D49857FC-C3AF-41F1-A858-9B61FCB398F4}" type="presParOf" srcId="{76F9F1BD-9B83-48E4-9525-2BC8D8824FCC}" destId="{34EC2BC0-DE38-4741-8D04-C1D73B9E980C}" srcOrd="0" destOrd="0" presId="urn:microsoft.com/office/officeart/2008/layout/PictureAccentList"/>
    <dgm:cxn modelId="{FBB46BC3-59DC-4C6F-9A75-770C8B48252D}" type="presParOf" srcId="{34EC2BC0-DE38-4741-8D04-C1D73B9E980C}" destId="{B8C05D66-1512-4823-A466-4EECF410F157}" srcOrd="0" destOrd="0" presId="urn:microsoft.com/office/officeart/2008/layout/PictureAccentList"/>
    <dgm:cxn modelId="{F70E61FC-03E0-42EB-B9AA-8E062037EC90}" type="presParOf" srcId="{34EC2BC0-DE38-4741-8D04-C1D73B9E980C}" destId="{F8CC6C80-F86F-471D-AB56-9BA6F18BE635}" srcOrd="1" destOrd="0" presId="urn:microsoft.com/office/officeart/2008/layout/PictureAccentList"/>
    <dgm:cxn modelId="{CFFFBEFB-8605-408D-AFE0-EEF75FEA75A2}" type="presParOf" srcId="{76F9F1BD-9B83-48E4-9525-2BC8D8824FCC}" destId="{DAA54C7E-33AD-400A-A79F-3221E3A266F8}" srcOrd="1" destOrd="0" presId="urn:microsoft.com/office/officeart/2008/layout/PictureAccentList"/>
    <dgm:cxn modelId="{D9981E87-EFEC-40E5-A1EE-B5F634850308}" type="presParOf" srcId="{DAA54C7E-33AD-400A-A79F-3221E3A266F8}" destId="{5CD7060E-0065-4F65-B611-C301A35D5293}" srcOrd="0" destOrd="0" presId="urn:microsoft.com/office/officeart/2008/layout/PictureAccentList"/>
    <dgm:cxn modelId="{F287B3EA-D284-4887-891F-7F9DB80F4CCF}" type="presParOf" srcId="{DAA54C7E-33AD-400A-A79F-3221E3A266F8}" destId="{72EE8CB3-8A3C-44CD-9768-3DC9111F326E}" srcOrd="1" destOrd="0" presId="urn:microsoft.com/office/officeart/2008/layout/PictureAccentList"/>
    <dgm:cxn modelId="{660DE2E5-CB52-4C8A-A55A-7019AF88E742}" type="presParOf" srcId="{A0062690-DFD7-44DE-8B7D-ECB82DFAA606}" destId="{07C56453-3555-4A31-BAD0-8600E8236098}" srcOrd="2" destOrd="0" presId="urn:microsoft.com/office/officeart/2008/layout/PictureAccentList"/>
    <dgm:cxn modelId="{B9259726-F9FA-493B-83C3-9D0444CA40BE}" type="presParOf" srcId="{07C56453-3555-4A31-BAD0-8600E8236098}" destId="{50BA28E2-7D8A-4DDA-9D9D-FD518BD0E952}" srcOrd="0" destOrd="0" presId="urn:microsoft.com/office/officeart/2008/layout/PictureAccentList"/>
    <dgm:cxn modelId="{75A7ED7A-2304-4507-94C4-2649C2972A9B}" type="presParOf" srcId="{50BA28E2-7D8A-4DDA-9D9D-FD518BD0E952}" destId="{8E3D43F3-92B5-4E38-8F21-B8510694CEA8}" srcOrd="0" destOrd="0" presId="urn:microsoft.com/office/officeart/2008/layout/PictureAccentList"/>
    <dgm:cxn modelId="{6CE88D56-6AC3-438D-9D06-563A6E2304A0}" type="presParOf" srcId="{07C56453-3555-4A31-BAD0-8600E8236098}" destId="{87F8CED6-194C-426D-87DA-16589B0C4C1C}" srcOrd="1" destOrd="0" presId="urn:microsoft.com/office/officeart/2008/layout/PictureAccentList"/>
    <dgm:cxn modelId="{EE8BDE8A-C893-484C-9D9C-78C1CFC257F0}" type="presParOf" srcId="{87F8CED6-194C-426D-87DA-16589B0C4C1C}" destId="{88794E87-580A-4592-92A2-7008D7EEF0E2}" srcOrd="0" destOrd="0" presId="urn:microsoft.com/office/officeart/2008/layout/PictureAccentList"/>
    <dgm:cxn modelId="{911623B6-F197-4236-82BE-3A08DF0C033B}" type="presParOf" srcId="{88794E87-580A-4592-92A2-7008D7EEF0E2}" destId="{498B5401-78EF-476F-B363-BDE823989F00}" srcOrd="0" destOrd="0" presId="urn:microsoft.com/office/officeart/2008/layout/PictureAccentList"/>
    <dgm:cxn modelId="{D4E4F6E7-A4D1-4309-8937-6043474D16CE}" type="presParOf" srcId="{88794E87-580A-4592-92A2-7008D7EEF0E2}" destId="{F192D962-F856-414A-A633-F509420BEB43}" srcOrd="1" destOrd="0" presId="urn:microsoft.com/office/officeart/2008/layout/PictureAccentList"/>
    <dgm:cxn modelId="{A36D6D56-06BA-4D5C-AB96-635C8BAE179C}" type="presParOf" srcId="{87F8CED6-194C-426D-87DA-16589B0C4C1C}" destId="{4FFD32C8-6087-4975-90AF-139D092CF428}" srcOrd="1" destOrd="0" presId="urn:microsoft.com/office/officeart/2008/layout/PictureAccentList"/>
    <dgm:cxn modelId="{FBFA26F3-C294-4627-B76E-5A3B504BC4DA}" type="presParOf" srcId="{4FFD32C8-6087-4975-90AF-139D092CF428}" destId="{A5423F1D-DF4D-4C44-AB8E-9F15DDA72DFE}" srcOrd="0" destOrd="0" presId="urn:microsoft.com/office/officeart/2008/layout/PictureAccentList"/>
    <dgm:cxn modelId="{3F15182D-CE62-4746-B970-C0BF8FE396FF}" type="presParOf" srcId="{4FFD32C8-6087-4975-90AF-139D092CF428}" destId="{6C5AFE3E-2288-4A45-B872-491C472C26ED}" srcOrd="1" destOrd="0" presId="urn:microsoft.com/office/officeart/2008/layout/PictureAccentList"/>
    <dgm:cxn modelId="{5B9252EC-40C6-46CB-A742-A98944E5F5D6}" type="presParOf" srcId="{87F8CED6-194C-426D-87DA-16589B0C4C1C}" destId="{8FC4BFA2-6272-4FFB-A298-365D02260E7A}" srcOrd="2" destOrd="0" presId="urn:microsoft.com/office/officeart/2008/layout/PictureAccentList"/>
    <dgm:cxn modelId="{712102BD-8001-4E5B-9A6C-282D9EBC80E8}" type="presParOf" srcId="{8FC4BFA2-6272-4FFB-A298-365D02260E7A}" destId="{A2C2F3D5-7680-4856-BBA2-6AA7F9F8E5BB}" srcOrd="0" destOrd="0" presId="urn:microsoft.com/office/officeart/2008/layout/PictureAccentList"/>
    <dgm:cxn modelId="{E7BC7B1F-8155-4141-8C0D-F6232A3F755E}" type="presParOf" srcId="{8FC4BFA2-6272-4FFB-A298-365D02260E7A}" destId="{82226EBD-8C20-4594-A0DA-7E838A0DFF8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0D129-5AB2-44C5-98E8-86521DCDC5DA}">
      <dsp:nvSpPr>
        <dsp:cNvPr id="0" name=""/>
        <dsp:cNvSpPr/>
      </dsp:nvSpPr>
      <dsp:spPr>
        <a:xfrm>
          <a:off x="0" y="811721"/>
          <a:ext cx="2343042" cy="264404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Broadcasting &amp; Media</a:t>
          </a:r>
        </a:p>
      </dsp:txBody>
      <dsp:txXfrm>
        <a:off x="7744" y="819465"/>
        <a:ext cx="2327554" cy="248916"/>
      </dsp:txXfrm>
    </dsp:sp>
    <dsp:sp modelId="{0C957A5B-2780-4043-94FB-BA381971B308}">
      <dsp:nvSpPr>
        <dsp:cNvPr id="0" name=""/>
        <dsp:cNvSpPr/>
      </dsp:nvSpPr>
      <dsp:spPr>
        <a:xfrm>
          <a:off x="0" y="1123718"/>
          <a:ext cx="264404" cy="2644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7A69CE8-D289-42FF-987B-308FD0585E2E}">
      <dsp:nvSpPr>
        <dsp:cNvPr id="0" name=""/>
        <dsp:cNvSpPr/>
      </dsp:nvSpPr>
      <dsp:spPr>
        <a:xfrm>
          <a:off x="280268" y="1123718"/>
          <a:ext cx="2062774" cy="264404"/>
        </a:xfrm>
        <a:prstGeom prst="roundRect">
          <a:avLst>
            <a:gd name="adj" fmla="val 1667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Terrestrial TV</a:t>
          </a:r>
          <a:endParaRPr lang="en-ZA" sz="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93177" y="1136627"/>
        <a:ext cx="2036956" cy="238586"/>
      </dsp:txXfrm>
    </dsp:sp>
    <dsp:sp modelId="{FEDCBC0B-192B-494E-8C61-878E9254E861}">
      <dsp:nvSpPr>
        <dsp:cNvPr id="0" name=""/>
        <dsp:cNvSpPr/>
      </dsp:nvSpPr>
      <dsp:spPr>
        <a:xfrm>
          <a:off x="0" y="1419851"/>
          <a:ext cx="264404" cy="2644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69BD2FA-43F3-444A-A9E1-34841E296D5F}">
      <dsp:nvSpPr>
        <dsp:cNvPr id="0" name=""/>
        <dsp:cNvSpPr/>
      </dsp:nvSpPr>
      <dsp:spPr>
        <a:xfrm>
          <a:off x="280268" y="1419851"/>
          <a:ext cx="2062774" cy="264404"/>
        </a:xfrm>
        <a:prstGeom prst="roundRect">
          <a:avLst>
            <a:gd name="adj" fmla="val 1667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Terrestrial Radio</a:t>
          </a:r>
          <a:endParaRPr lang="en-ZA" sz="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93177" y="1432760"/>
        <a:ext cx="2036956" cy="238586"/>
      </dsp:txXfrm>
    </dsp:sp>
    <dsp:sp modelId="{8C848655-4887-4555-979F-FCE61C280163}">
      <dsp:nvSpPr>
        <dsp:cNvPr id="0" name=""/>
        <dsp:cNvSpPr/>
      </dsp:nvSpPr>
      <dsp:spPr>
        <a:xfrm>
          <a:off x="0" y="1715984"/>
          <a:ext cx="264404" cy="2644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3B908E8-EDA9-4357-91E5-D5FA8B562747}">
      <dsp:nvSpPr>
        <dsp:cNvPr id="0" name=""/>
        <dsp:cNvSpPr/>
      </dsp:nvSpPr>
      <dsp:spPr>
        <a:xfrm>
          <a:off x="280268" y="1715984"/>
          <a:ext cx="2062774" cy="264404"/>
        </a:xfrm>
        <a:prstGeom prst="roundRect">
          <a:avLst>
            <a:gd name="adj" fmla="val 1667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Free To Air Satellite TV &amp; Radio </a:t>
          </a:r>
          <a:endParaRPr lang="en-ZA" sz="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93177" y="1728893"/>
        <a:ext cx="2036956" cy="238586"/>
      </dsp:txXfrm>
    </dsp:sp>
    <dsp:sp modelId="{030DF9DF-E205-4D39-81D3-3710E4CF6D83}">
      <dsp:nvSpPr>
        <dsp:cNvPr id="0" name=""/>
        <dsp:cNvSpPr/>
      </dsp:nvSpPr>
      <dsp:spPr>
        <a:xfrm>
          <a:off x="0" y="2012117"/>
          <a:ext cx="264404" cy="2644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B8541EB-C842-43CD-B410-F6B0CA02F35A}">
      <dsp:nvSpPr>
        <dsp:cNvPr id="0" name=""/>
        <dsp:cNvSpPr/>
      </dsp:nvSpPr>
      <dsp:spPr>
        <a:xfrm>
          <a:off x="280268" y="2012117"/>
          <a:ext cx="2062774" cy="264404"/>
        </a:xfrm>
        <a:prstGeom prst="roundRect">
          <a:avLst>
            <a:gd name="adj" fmla="val 1667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Business TV &amp; Radio</a:t>
          </a:r>
          <a:endParaRPr lang="en-ZA" sz="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93177" y="2025026"/>
        <a:ext cx="2036956" cy="238586"/>
      </dsp:txXfrm>
    </dsp:sp>
    <dsp:sp modelId="{CFADF21B-B28E-4C17-98A2-EB81F5B6367F}">
      <dsp:nvSpPr>
        <dsp:cNvPr id="0" name=""/>
        <dsp:cNvSpPr/>
      </dsp:nvSpPr>
      <dsp:spPr>
        <a:xfrm>
          <a:off x="0" y="2308250"/>
          <a:ext cx="264404" cy="2644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A9D895-4C33-4907-94EC-7599FA631B9E}">
      <dsp:nvSpPr>
        <dsp:cNvPr id="0" name=""/>
        <dsp:cNvSpPr/>
      </dsp:nvSpPr>
      <dsp:spPr>
        <a:xfrm>
          <a:off x="280268" y="2308250"/>
          <a:ext cx="2062774" cy="264404"/>
        </a:xfrm>
        <a:prstGeom prst="roundRect">
          <a:avLst>
            <a:gd name="adj" fmla="val 1667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Content Management Solutions</a:t>
          </a:r>
          <a:endParaRPr lang="en-ZA" sz="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93177" y="2321159"/>
        <a:ext cx="2036956" cy="238586"/>
      </dsp:txXfrm>
    </dsp:sp>
    <dsp:sp modelId="{B045FEDC-9722-4E13-864A-B5E88C9B1A7B}">
      <dsp:nvSpPr>
        <dsp:cNvPr id="0" name=""/>
        <dsp:cNvSpPr/>
      </dsp:nvSpPr>
      <dsp:spPr>
        <a:xfrm>
          <a:off x="2577347" y="811721"/>
          <a:ext cx="2343042" cy="26440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Telecommunication Services</a:t>
          </a:r>
        </a:p>
      </dsp:txBody>
      <dsp:txXfrm>
        <a:off x="2585091" y="819465"/>
        <a:ext cx="2327554" cy="248916"/>
      </dsp:txXfrm>
    </dsp:sp>
    <dsp:sp modelId="{B8C05D66-1512-4823-A466-4EECF410F157}">
      <dsp:nvSpPr>
        <dsp:cNvPr id="0" name=""/>
        <dsp:cNvSpPr/>
      </dsp:nvSpPr>
      <dsp:spPr>
        <a:xfrm>
          <a:off x="2577347" y="1123718"/>
          <a:ext cx="264404" cy="2644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8CC6C80-F86F-471D-AB56-9BA6F18BE635}">
      <dsp:nvSpPr>
        <dsp:cNvPr id="0" name=""/>
        <dsp:cNvSpPr/>
      </dsp:nvSpPr>
      <dsp:spPr>
        <a:xfrm>
          <a:off x="2857615" y="1123718"/>
          <a:ext cx="2062774" cy="264404"/>
        </a:xfrm>
        <a:prstGeom prst="roundRect">
          <a:avLst>
            <a:gd name="adj" fmla="val 1667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900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VSAT</a:t>
          </a:r>
        </a:p>
      </dsp:txBody>
      <dsp:txXfrm>
        <a:off x="2870524" y="1136627"/>
        <a:ext cx="2036956" cy="238586"/>
      </dsp:txXfrm>
    </dsp:sp>
    <dsp:sp modelId="{5CD7060E-0065-4F65-B611-C301A35D5293}">
      <dsp:nvSpPr>
        <dsp:cNvPr id="0" name=""/>
        <dsp:cNvSpPr/>
      </dsp:nvSpPr>
      <dsp:spPr>
        <a:xfrm>
          <a:off x="2577347" y="1419851"/>
          <a:ext cx="264404" cy="2644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EE8CB3-8A3C-44CD-9768-3DC9111F326E}">
      <dsp:nvSpPr>
        <dsp:cNvPr id="0" name=""/>
        <dsp:cNvSpPr/>
      </dsp:nvSpPr>
      <dsp:spPr>
        <a:xfrm>
          <a:off x="2857615" y="1419851"/>
          <a:ext cx="2062774" cy="264404"/>
        </a:xfrm>
        <a:prstGeom prst="roundRect">
          <a:avLst>
            <a:gd name="adj" fmla="val 1667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900" kern="12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Wireless Broadband</a:t>
          </a:r>
          <a:endParaRPr lang="en-ZA" sz="900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2870524" y="1432760"/>
        <a:ext cx="2036956" cy="238586"/>
      </dsp:txXfrm>
    </dsp:sp>
    <dsp:sp modelId="{8E3D43F3-92B5-4E38-8F21-B8510694CEA8}">
      <dsp:nvSpPr>
        <dsp:cNvPr id="0" name=""/>
        <dsp:cNvSpPr/>
      </dsp:nvSpPr>
      <dsp:spPr>
        <a:xfrm>
          <a:off x="5154694" y="811721"/>
          <a:ext cx="2343042" cy="264404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Other Services</a:t>
          </a:r>
        </a:p>
      </dsp:txBody>
      <dsp:txXfrm>
        <a:off x="5162438" y="819465"/>
        <a:ext cx="2327554" cy="248916"/>
      </dsp:txXfrm>
    </dsp:sp>
    <dsp:sp modelId="{498B5401-78EF-476F-B363-BDE823989F00}">
      <dsp:nvSpPr>
        <dsp:cNvPr id="0" name=""/>
        <dsp:cNvSpPr/>
      </dsp:nvSpPr>
      <dsp:spPr>
        <a:xfrm>
          <a:off x="5154694" y="1123718"/>
          <a:ext cx="264404" cy="2644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192D962-F856-414A-A633-F509420BEB43}">
      <dsp:nvSpPr>
        <dsp:cNvPr id="0" name=""/>
        <dsp:cNvSpPr/>
      </dsp:nvSpPr>
      <dsp:spPr>
        <a:xfrm>
          <a:off x="5434962" y="1123718"/>
          <a:ext cx="2062774" cy="264404"/>
        </a:xfrm>
        <a:prstGeom prst="roundRect">
          <a:avLst>
            <a:gd name="adj" fmla="val 1667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900" kern="12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Facility Rental</a:t>
          </a:r>
        </a:p>
      </dsp:txBody>
      <dsp:txXfrm>
        <a:off x="5447871" y="1136627"/>
        <a:ext cx="2036956" cy="238586"/>
      </dsp:txXfrm>
    </dsp:sp>
    <dsp:sp modelId="{A5423F1D-DF4D-4C44-AB8E-9F15DDA72DFE}">
      <dsp:nvSpPr>
        <dsp:cNvPr id="0" name=""/>
        <dsp:cNvSpPr/>
      </dsp:nvSpPr>
      <dsp:spPr>
        <a:xfrm>
          <a:off x="5154694" y="1419851"/>
          <a:ext cx="264404" cy="2644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C5AFE3E-2288-4A45-B872-491C472C26ED}">
      <dsp:nvSpPr>
        <dsp:cNvPr id="0" name=""/>
        <dsp:cNvSpPr/>
      </dsp:nvSpPr>
      <dsp:spPr>
        <a:xfrm>
          <a:off x="5434962" y="1419851"/>
          <a:ext cx="2062774" cy="264404"/>
        </a:xfrm>
        <a:prstGeom prst="roundRect">
          <a:avLst>
            <a:gd name="adj" fmla="val 1667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900" kern="12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Consulting</a:t>
          </a:r>
          <a:endParaRPr lang="en-ZA" sz="900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5447871" y="1432760"/>
        <a:ext cx="2036956" cy="238586"/>
      </dsp:txXfrm>
    </dsp:sp>
    <dsp:sp modelId="{A2C2F3D5-7680-4856-BBA2-6AA7F9F8E5BB}">
      <dsp:nvSpPr>
        <dsp:cNvPr id="0" name=""/>
        <dsp:cNvSpPr/>
      </dsp:nvSpPr>
      <dsp:spPr>
        <a:xfrm>
          <a:off x="5154694" y="1715984"/>
          <a:ext cx="264404" cy="2644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2226EBD-8C20-4594-A0DA-7E838A0DFF82}">
      <dsp:nvSpPr>
        <dsp:cNvPr id="0" name=""/>
        <dsp:cNvSpPr/>
      </dsp:nvSpPr>
      <dsp:spPr>
        <a:xfrm>
          <a:off x="5434962" y="1715984"/>
          <a:ext cx="2062774" cy="264404"/>
        </a:xfrm>
        <a:prstGeom prst="roundRect">
          <a:avLst>
            <a:gd name="adj" fmla="val 1667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900" kern="12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Training</a:t>
          </a:r>
          <a:endParaRPr lang="en-ZA" sz="900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5447871" y="1728893"/>
        <a:ext cx="2036956" cy="238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dirty="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04939C3A-1708-4988-BC1C-9230E7FB1612}" type="datetimeFigureOut">
              <a:rPr lang="en-ZA"/>
              <a:pPr>
                <a:defRPr/>
              </a:pPr>
              <a:t>2012/08/27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 dirty="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05C9347A-4CD7-4718-81EC-879B75A83C8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06941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Front page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3588" y="0"/>
            <a:ext cx="9907588" cy="740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" descr="logo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5867400"/>
            <a:ext cx="3575050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8B3B2-CE43-41BF-B32E-F08794F63D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entechPPTInside page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07" b="78154"/>
          <a:stretch>
            <a:fillRect/>
          </a:stretch>
        </p:blipFill>
        <p:spPr bwMode="auto">
          <a:xfrm>
            <a:off x="0" y="5880100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logo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88" y="227013"/>
            <a:ext cx="1444625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63688" y="-27384"/>
            <a:ext cx="7373416" cy="792088"/>
          </a:xfrm>
          <a:solidFill>
            <a:srgbClr val="C9C9C9"/>
          </a:solidFill>
        </p:spPr>
        <p:txBody>
          <a:bodyPr/>
          <a:lstStyle>
            <a:lvl1pPr algn="r">
              <a:defRPr sz="22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03411" y="908720"/>
            <a:ext cx="8933085" cy="4971818"/>
          </a:xfrm>
        </p:spPr>
        <p:txBody>
          <a:bodyPr/>
          <a:lstStyle>
            <a:lvl1pPr marL="342900" indent="-342900">
              <a:buFont typeface="Arial" pitchFamily="34" charset="0"/>
              <a:buChar char="●"/>
              <a:defRPr sz="2000">
                <a:latin typeface="Arial" pitchFamily="34" charset="0"/>
                <a:cs typeface="Arial" pitchFamily="34" charset="0"/>
              </a:defRPr>
            </a:lvl1pPr>
            <a:lvl2pPr marL="742950" indent="-285750">
              <a:buFont typeface="Courier New" pitchFamily="49" charset="0"/>
              <a:buChar char="o"/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 marL="1600200" indent="-228600">
              <a:buFont typeface="Courier New" pitchFamily="49" charset="0"/>
              <a:buChar char="o"/>
              <a:defRPr sz="1400">
                <a:latin typeface="Arial" pitchFamily="34" charset="0"/>
                <a:cs typeface="Arial" pitchFamily="34" charset="0"/>
              </a:defRPr>
            </a:lvl4pPr>
            <a:lvl5pPr marL="2057400" indent="-228600">
              <a:buFont typeface="Arial" pitchFamily="34" charset="0"/>
              <a:buChar char="•"/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4075" y="6427788"/>
            <a:ext cx="1905000" cy="457200"/>
          </a:xfrm>
        </p:spPr>
        <p:txBody>
          <a:bodyPr anchor="ctr"/>
          <a:lstStyle>
            <a:lvl1pPr>
              <a:defRPr sz="1200" b="1"/>
            </a:lvl1pPr>
          </a:lstStyle>
          <a:p>
            <a:pPr>
              <a:defRPr/>
            </a:pPr>
            <a:fld id="{B24D8D9B-4DC3-477E-84C9-31691206C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 userDrawn="1"/>
        </p:nvGrpSpPr>
        <p:grpSpPr bwMode="auto">
          <a:xfrm>
            <a:off x="-468313" y="-379413"/>
            <a:ext cx="9883776" cy="7408863"/>
            <a:chOff x="-468560" y="-379463"/>
            <a:chExt cx="9883776" cy="7408863"/>
          </a:xfrm>
        </p:grpSpPr>
        <p:pic>
          <p:nvPicPr>
            <p:cNvPr id="4" name="Picture 12" descr="Back page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68560" y="-379463"/>
              <a:ext cx="9883776" cy="7408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2" descr="Back page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938" t="76836" b="15079"/>
            <a:stretch>
              <a:fillRect/>
            </a:stretch>
          </p:blipFill>
          <p:spPr bwMode="auto">
            <a:xfrm>
              <a:off x="-53328" y="5313198"/>
              <a:ext cx="9468544" cy="599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16" descr="Back p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938" t="76836" b="15079"/>
            <a:stretch>
              <a:fillRect/>
            </a:stretch>
          </p:blipFill>
          <p:spPr bwMode="auto">
            <a:xfrm rot="10800000">
              <a:off x="-468560" y="5780905"/>
              <a:ext cx="9883776" cy="1122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-468560" y="-379463"/>
            <a:ext cx="9883776" cy="7408863"/>
          </a:xfrm>
        </p:spPr>
        <p:txBody>
          <a:bodyPr/>
          <a:lstStyle>
            <a:lvl1pPr algn="l">
              <a:defRPr sz="2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Z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-468313" y="-379413"/>
            <a:ext cx="9883776" cy="7408863"/>
            <a:chOff x="-739776" y="-253557"/>
            <a:chExt cx="9883776" cy="7408863"/>
          </a:xfrm>
        </p:grpSpPr>
        <p:pic>
          <p:nvPicPr>
            <p:cNvPr id="3" name="Picture 12" descr="Back page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39776" y="-253557"/>
              <a:ext cx="9883776" cy="7408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12" descr="Back page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938" t="76836" b="15079"/>
            <a:stretch>
              <a:fillRect/>
            </a:stretch>
          </p:blipFill>
          <p:spPr bwMode="auto">
            <a:xfrm>
              <a:off x="-324544" y="5439104"/>
              <a:ext cx="9468544" cy="599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2" descr="Back p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938" t="76836" b="15079"/>
            <a:stretch>
              <a:fillRect/>
            </a:stretch>
          </p:blipFill>
          <p:spPr bwMode="auto">
            <a:xfrm rot="10800000">
              <a:off x="-739776" y="5906813"/>
              <a:ext cx="6967960" cy="1122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dirty="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dirty="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E53B2C3F-35EE-4700-9EDA-278C26FFBC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olivera@sentech.co.za" TargetMode="External"/><Relationship Id="rId2" Type="http://schemas.openxmlformats.org/officeDocument/2006/relationships/hyperlink" Target="http://www.sentech.co.za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ubtitle 1"/>
          <p:cNvSpPr>
            <a:spLocks noGrp="1"/>
          </p:cNvSpPr>
          <p:nvPr>
            <p:ph type="subTitle" idx="1"/>
          </p:nvPr>
        </p:nvSpPr>
        <p:spPr>
          <a:xfrm>
            <a:off x="-757238" y="1557338"/>
            <a:ext cx="9866313" cy="2519362"/>
          </a:xfrm>
        </p:spPr>
        <p:txBody>
          <a:bodyPr anchor="ctr"/>
          <a:lstStyle/>
          <a:p>
            <a:pPr algn="r" eaLnBrk="1" hangingPunct="1"/>
            <a:r>
              <a:rPr lang="en-ZA" sz="2400" b="1" dirty="0" smtClean="0">
                <a:solidFill>
                  <a:schemeClr val="bg1"/>
                </a:solidFill>
                <a:cs typeface="Arial" charset="0"/>
              </a:rPr>
              <a:t>SHORT </a:t>
            </a:r>
            <a:r>
              <a:rPr lang="en-ZA" sz="2400" b="1" dirty="0" smtClean="0">
                <a:solidFill>
                  <a:schemeClr val="bg1"/>
                </a:solidFill>
                <a:cs typeface="Arial" charset="0"/>
              </a:rPr>
              <a:t>WAVE SERVICES:</a:t>
            </a:r>
          </a:p>
          <a:p>
            <a:pPr algn="r" eaLnBrk="1" hangingPunct="1"/>
            <a:r>
              <a:rPr lang="en-ZA" sz="2400" dirty="0" smtClean="0">
                <a:solidFill>
                  <a:schemeClr val="bg1"/>
                </a:solidFill>
                <a:cs typeface="Arial" charset="0"/>
              </a:rPr>
              <a:t>The </a:t>
            </a:r>
            <a:r>
              <a:rPr lang="en-ZA" sz="2400" dirty="0" smtClean="0">
                <a:solidFill>
                  <a:schemeClr val="bg1"/>
                </a:solidFill>
                <a:cs typeface="Arial" charset="0"/>
              </a:rPr>
              <a:t>Gateway to Africa</a:t>
            </a:r>
          </a:p>
          <a:p>
            <a:pPr algn="r" eaLnBrk="1" hangingPunct="1"/>
            <a:endParaRPr lang="en-ZA" sz="2000" dirty="0" smtClean="0">
              <a:solidFill>
                <a:schemeClr val="bg1"/>
              </a:solidFill>
              <a:cs typeface="Arial" charset="0"/>
            </a:endParaRPr>
          </a:p>
          <a:p>
            <a:pPr algn="r" eaLnBrk="1" hangingPunct="1"/>
            <a:r>
              <a:rPr lang="en-ZA" sz="1600" dirty="0" smtClean="0">
                <a:solidFill>
                  <a:schemeClr val="bg1"/>
                </a:solidFill>
                <a:cs typeface="Arial" charset="0"/>
              </a:rPr>
              <a:t>August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 eaLnBrk="1" hangingPunct="1">
              <a:defRPr/>
            </a:pPr>
            <a:r>
              <a:rPr lang="en-ZA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ZA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ZA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ZA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Z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</a:t>
            </a:r>
            <a:br>
              <a:rPr lang="en-Z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ZA" sz="1800" b="0" dirty="0"/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1997772" y="4085776"/>
            <a:ext cx="4446436" cy="279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noAutofit/>
          </a:bodyPr>
          <a:lstStyle/>
          <a:p>
            <a:endParaRPr lang="en-ZA" sz="1600" b="1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340768"/>
            <a:ext cx="8424936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ZA" sz="1500" dirty="0" smtClean="0">
                <a:solidFill>
                  <a:schemeClr val="bg1"/>
                </a:solidFill>
              </a:rPr>
              <a:t>INTRODUCTION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en-ZA" sz="1500" dirty="0" smtClean="0">
              <a:solidFill>
                <a:schemeClr val="bg1"/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ZA" sz="1500" dirty="0" smtClean="0">
                <a:solidFill>
                  <a:schemeClr val="bg1"/>
                </a:solidFill>
              </a:rPr>
              <a:t>SENTECH OVERVIEW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en-ZA" sz="1500" dirty="0" smtClean="0">
              <a:solidFill>
                <a:schemeClr val="bg1"/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ZA" sz="1500" dirty="0" smtClean="0">
                <a:solidFill>
                  <a:schemeClr val="bg1"/>
                </a:solidFill>
              </a:rPr>
              <a:t>MARKET  OUTLOOK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en-ZA" sz="1500" dirty="0" smtClean="0">
              <a:solidFill>
                <a:schemeClr val="bg1"/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ZA" sz="1500" dirty="0" smtClean="0">
                <a:solidFill>
                  <a:schemeClr val="bg1"/>
                </a:solidFill>
              </a:rPr>
              <a:t>SENTECH SHORTWAVE SERVICE OFFERING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en-ZA" sz="1500" dirty="0" smtClean="0">
              <a:solidFill>
                <a:schemeClr val="bg1"/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ZA" sz="1500" dirty="0" smtClean="0">
                <a:solidFill>
                  <a:schemeClr val="bg1"/>
                </a:solidFill>
              </a:rPr>
              <a:t>WHY USE SENTECH?</a:t>
            </a:r>
            <a:endParaRPr lang="en-ZA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0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1"/>
          <p:cNvSpPr>
            <a:spLocks noGrp="1"/>
          </p:cNvSpPr>
          <p:nvPr>
            <p:ph type="sldNum" sz="quarter" idx="12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A342066-6B56-4E8A-9FE3-9346211DC718}" type="slidenum">
              <a:rPr lang="en-US">
                <a:ea typeface="ＭＳ Ｐゴシック" pitchFamily="34" charset="-128"/>
              </a:rPr>
              <a:pPr>
                <a:defRPr/>
              </a:pPr>
              <a:t>3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10242" name="Title 2"/>
          <p:cNvSpPr>
            <a:spLocks noGrp="1"/>
          </p:cNvSpPr>
          <p:nvPr>
            <p:ph type="title"/>
          </p:nvPr>
        </p:nvSpPr>
        <p:spPr>
          <a:xfrm>
            <a:off x="1770063" y="0"/>
            <a:ext cx="7373937" cy="792163"/>
          </a:xfrm>
        </p:spPr>
        <p:txBody>
          <a:bodyPr/>
          <a:lstStyle/>
          <a:p>
            <a:pPr eaLnBrk="1" hangingPunct="1"/>
            <a:r>
              <a:rPr lang="en-ZA" sz="1800" dirty="0" smtClean="0">
                <a:latin typeface="Arial" charset="0"/>
                <a:cs typeface="Arial" charset="0"/>
              </a:rPr>
              <a:t>SENTECH:</a:t>
            </a:r>
            <a:r>
              <a:rPr lang="en-ZA" sz="1800" dirty="0">
                <a:latin typeface="Arial" charset="0"/>
                <a:cs typeface="Arial" charset="0"/>
              </a:rPr>
              <a:t/>
            </a:r>
            <a:br>
              <a:rPr lang="en-ZA" sz="1800" dirty="0">
                <a:latin typeface="Arial" charset="0"/>
                <a:cs typeface="Arial" charset="0"/>
              </a:rPr>
            </a:br>
            <a:r>
              <a:rPr lang="en-ZA" sz="1800" b="0" dirty="0" smtClean="0">
                <a:latin typeface="Arial" charset="0"/>
                <a:cs typeface="Arial" charset="0"/>
              </a:rPr>
              <a:t>Introduction</a:t>
            </a:r>
            <a:endParaRPr lang="en-ZA" sz="1800" b="0" dirty="0" smtClean="0">
              <a:latin typeface="Arial" charset="0"/>
              <a:cs typeface="Arial" charset="0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533971" y="6499621"/>
            <a:ext cx="4110037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ZA" sz="1100" dirty="0"/>
              <a:t>Sentech </a:t>
            </a:r>
            <a:r>
              <a:rPr lang="en-ZA" sz="1100" dirty="0" smtClean="0"/>
              <a:t>SOC Ltd | Short Wave Services</a:t>
            </a:r>
            <a:endParaRPr lang="en-ZA" sz="11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68313" y="836712"/>
            <a:ext cx="8280400" cy="302433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>
                <a:latin typeface="Arial" charset="0"/>
                <a:cs typeface="Arial" charset="0"/>
              </a:rPr>
              <a:t>Sentech is a </a:t>
            </a:r>
            <a:r>
              <a:rPr lang="en-ZA" sz="1400" dirty="0" smtClean="0">
                <a:latin typeface="Arial" charset="0"/>
                <a:cs typeface="Arial" charset="0"/>
              </a:rPr>
              <a:t>South African State </a:t>
            </a:r>
            <a:r>
              <a:rPr lang="en-ZA" sz="1400" dirty="0">
                <a:latin typeface="Arial" charset="0"/>
                <a:cs typeface="Arial" charset="0"/>
              </a:rPr>
              <a:t>Owned </a:t>
            </a:r>
            <a:r>
              <a:rPr lang="en-ZA" sz="1400" dirty="0" smtClean="0">
                <a:latin typeface="Arial" charset="0"/>
                <a:cs typeface="Arial" charset="0"/>
              </a:rPr>
              <a:t>Company </a:t>
            </a:r>
            <a:r>
              <a:rPr lang="en-ZA" sz="1400" dirty="0">
                <a:latin typeface="Arial" charset="0"/>
                <a:cs typeface="Arial" charset="0"/>
              </a:rPr>
              <a:t>(</a:t>
            </a:r>
            <a:r>
              <a:rPr lang="en-ZA" sz="1400" dirty="0" smtClean="0">
                <a:latin typeface="Arial" charset="0"/>
                <a:cs typeface="Arial" charset="0"/>
              </a:rPr>
              <a:t>SOC) </a:t>
            </a:r>
            <a:r>
              <a:rPr lang="en-ZA" sz="1400" dirty="0">
                <a:latin typeface="Arial" charset="0"/>
                <a:cs typeface="Arial" charset="0"/>
              </a:rPr>
              <a:t>operating in the broadcasting signal distribution and telecommunications sector. </a:t>
            </a: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Sentech </a:t>
            </a:r>
            <a:r>
              <a:rPr lang="en-ZA" sz="1400" dirty="0">
                <a:latin typeface="Arial" charset="0"/>
                <a:cs typeface="Arial" charset="0"/>
              </a:rPr>
              <a:t>is responsible for the development and operation of a vital infrastructure which provides broadcasting, wireless broadband and managed services to a wide range of customers. </a:t>
            </a: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The company </a:t>
            </a:r>
            <a:r>
              <a:rPr lang="en-ZA" sz="1400" dirty="0">
                <a:latin typeface="Arial" charset="0"/>
                <a:cs typeface="Arial" charset="0"/>
              </a:rPr>
              <a:t>currently </a:t>
            </a:r>
            <a:r>
              <a:rPr lang="en-ZA" sz="1400" dirty="0" smtClean="0">
                <a:latin typeface="Arial" charset="0"/>
                <a:cs typeface="Arial" charset="0"/>
              </a:rPr>
              <a:t>owns </a:t>
            </a:r>
            <a:r>
              <a:rPr lang="en-ZA" sz="1400" dirty="0">
                <a:latin typeface="Arial" charset="0"/>
                <a:cs typeface="Arial" charset="0"/>
              </a:rPr>
              <a:t>and operate 742 FM radio transmitters, 627 television transmitters and satellite services. </a:t>
            </a: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The </a:t>
            </a:r>
            <a:r>
              <a:rPr lang="en-ZA" sz="1400" dirty="0">
                <a:latin typeface="Arial" charset="0"/>
                <a:cs typeface="Arial" charset="0"/>
              </a:rPr>
              <a:t>infrastructure carries transmission signals for the public broadcaster as well as commercial and community </a:t>
            </a:r>
            <a:r>
              <a:rPr lang="en-ZA" sz="1400" dirty="0" smtClean="0">
                <a:latin typeface="Arial" charset="0"/>
                <a:cs typeface="Arial" charset="0"/>
              </a:rPr>
              <a:t>broadcasters</a:t>
            </a:r>
            <a:endParaRPr lang="en-ZA" sz="1400" dirty="0">
              <a:latin typeface="Arial" charset="0"/>
              <a:cs typeface="Arial" charset="0"/>
            </a:endParaRPr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0112378"/>
              </p:ext>
            </p:extLst>
          </p:nvPr>
        </p:nvGraphicFramePr>
        <p:xfrm>
          <a:off x="1178718" y="3140968"/>
          <a:ext cx="7497737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305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024844"/>
            <a:ext cx="4302224" cy="3852428"/>
          </a:xfrm>
        </p:spPr>
        <p:txBody>
          <a:bodyPr/>
          <a:lstStyle/>
          <a:p>
            <a:pPr marL="742950" lvl="2" indent="-342900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SW is also suitable because </a:t>
            </a:r>
            <a:r>
              <a:rPr lang="en-ZA" sz="1400" dirty="0">
                <a:latin typeface="Arial" charset="0"/>
                <a:cs typeface="Arial" charset="0"/>
              </a:rPr>
              <a:t>many countries </a:t>
            </a:r>
            <a:r>
              <a:rPr lang="en-ZA" sz="1400" dirty="0" smtClean="0">
                <a:latin typeface="Arial" charset="0"/>
                <a:cs typeface="Arial" charset="0"/>
              </a:rPr>
              <a:t>on the continent have limited resources and infrastructure for broadcasting</a:t>
            </a:r>
          </a:p>
          <a:p>
            <a:pPr marL="742950" lvl="2" indent="-342900">
              <a:lnSpc>
                <a:spcPct val="150000"/>
              </a:lnSpc>
              <a:buFont typeface="Courier New" pitchFamily="49" charset="0"/>
              <a:buChar char="o"/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marL="742950" lvl="2" indent="-342900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In some cases there is also restricted </a:t>
            </a:r>
            <a:r>
              <a:rPr lang="en-ZA" sz="1400" dirty="0">
                <a:latin typeface="Arial" charset="0"/>
                <a:cs typeface="Arial" charset="0"/>
              </a:rPr>
              <a:t>freedom of </a:t>
            </a:r>
            <a:r>
              <a:rPr lang="en-ZA" sz="1400" dirty="0" smtClean="0">
                <a:latin typeface="Arial" charset="0"/>
                <a:cs typeface="Arial" charset="0"/>
              </a:rPr>
              <a:t>speech</a:t>
            </a:r>
          </a:p>
          <a:p>
            <a:pPr marL="742950" lvl="2" indent="-342900">
              <a:lnSpc>
                <a:spcPct val="150000"/>
              </a:lnSpc>
              <a:buFont typeface="Courier New" pitchFamily="49" charset="0"/>
              <a:buChar char="o"/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marL="742950" lvl="2" indent="-342900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In </a:t>
            </a:r>
            <a:r>
              <a:rPr lang="en-ZA" sz="1400" dirty="0" smtClean="0">
                <a:latin typeface="Arial" charset="0"/>
                <a:cs typeface="Arial" charset="0"/>
              </a:rPr>
              <a:t>times of </a:t>
            </a:r>
            <a:r>
              <a:rPr lang="en-ZA" sz="1400" dirty="0" smtClean="0">
                <a:latin typeface="Arial" charset="0"/>
                <a:cs typeface="Arial" charset="0"/>
              </a:rPr>
              <a:t>Emergencies and Humanitarian </a:t>
            </a:r>
            <a:r>
              <a:rPr lang="en-ZA" sz="1400" dirty="0" smtClean="0">
                <a:latin typeface="Arial" charset="0"/>
                <a:cs typeface="Arial" charset="0"/>
              </a:rPr>
              <a:t>Crisis </a:t>
            </a:r>
            <a:r>
              <a:rPr lang="en-ZA" sz="1400" dirty="0" smtClean="0">
                <a:latin typeface="Arial" charset="0"/>
                <a:cs typeface="Arial" charset="0"/>
              </a:rPr>
              <a:t>situations </a:t>
            </a:r>
            <a:r>
              <a:rPr lang="en-ZA" sz="1400" dirty="0" smtClean="0">
                <a:latin typeface="Arial" charset="0"/>
                <a:cs typeface="Arial" charset="0"/>
              </a:rPr>
              <a:t>shortwave is a technology solution of </a:t>
            </a:r>
            <a:r>
              <a:rPr lang="en-ZA" sz="1400" dirty="0" smtClean="0">
                <a:latin typeface="Arial" charset="0"/>
                <a:cs typeface="Arial" charset="0"/>
              </a:rPr>
              <a:t>choice .</a:t>
            </a:r>
            <a:endParaRPr lang="en-ZA" sz="1400" dirty="0" smtClean="0">
              <a:latin typeface="Arial" charset="0"/>
              <a:cs typeface="Arial" charset="0"/>
            </a:endParaRPr>
          </a:p>
          <a:p>
            <a:pPr marL="742950" lvl="2" indent="-342900">
              <a:lnSpc>
                <a:spcPct val="150000"/>
              </a:lnSpc>
              <a:buFont typeface="Arial" charset="0"/>
              <a:buChar char="●"/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marL="400050" lvl="2" indent="0">
              <a:lnSpc>
                <a:spcPct val="150000"/>
              </a:lnSpc>
              <a:buNone/>
            </a:pPr>
            <a:endParaRPr lang="en-ZA" sz="1200" b="1" dirty="0">
              <a:latin typeface="Arial" charset="0"/>
              <a:cs typeface="Arial" charset="0"/>
            </a:endParaRPr>
          </a:p>
          <a:p>
            <a:pPr marL="400050" lvl="2" indent="0">
              <a:lnSpc>
                <a:spcPct val="150000"/>
              </a:lnSpc>
              <a:buNone/>
            </a:pPr>
            <a:endParaRPr lang="en-ZA" sz="1200" b="1" dirty="0" smtClean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2588175"/>
            <a:ext cx="399593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496" y="764704"/>
            <a:ext cx="846043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indent="0" algn="just">
              <a:lnSpc>
                <a:spcPct val="150000"/>
              </a:lnSpc>
              <a:buNone/>
            </a:pPr>
            <a:r>
              <a:rPr lang="en-ZA" sz="1800" b="1" dirty="0" smtClean="0"/>
              <a:t>Africa Shortwave Opportunities</a:t>
            </a:r>
          </a:p>
          <a:p>
            <a:pPr marL="742950" lvl="2" indent="-34290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/>
              <a:t>The nature of the SW frequency is that is able to travel long distances and  over multiple territorial borders thus reaching a larger audience coverage area making it ideal for Africa</a:t>
            </a:r>
            <a:endParaRPr lang="en-ZA" sz="1200" dirty="0" smtClean="0"/>
          </a:p>
          <a:p>
            <a:endParaRPr lang="en-Z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8" name="Title 2"/>
          <p:cNvSpPr txBox="1">
            <a:spLocks/>
          </p:cNvSpPr>
          <p:nvPr/>
        </p:nvSpPr>
        <p:spPr bwMode="auto">
          <a:xfrm>
            <a:off x="1770063" y="-27384"/>
            <a:ext cx="7373937" cy="792163"/>
          </a:xfrm>
          <a:prstGeom prst="rect">
            <a:avLst/>
          </a:prstGeom>
          <a:solidFill>
            <a:srgbClr val="C9C9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/>
            <a:r>
              <a:rPr lang="en-ZA" sz="1800" smtClean="0">
                <a:latin typeface="Arial" charset="0"/>
                <a:cs typeface="Arial" charset="0"/>
              </a:rPr>
              <a:t>SHORT WAVE IN AFRICA:</a:t>
            </a:r>
            <a:br>
              <a:rPr lang="en-ZA" sz="1800" smtClean="0">
                <a:latin typeface="Arial" charset="0"/>
                <a:cs typeface="Arial" charset="0"/>
              </a:rPr>
            </a:br>
            <a:r>
              <a:rPr lang="en-ZA" sz="1800" b="0" smtClean="0">
                <a:latin typeface="Arial" charset="0"/>
                <a:cs typeface="Arial" charset="0"/>
              </a:rPr>
              <a:t>Outlook</a:t>
            </a:r>
            <a:endParaRPr lang="en-ZA" sz="1800" b="0" dirty="0" smtClean="0">
              <a:latin typeface="Arial" charset="0"/>
              <a:cs typeface="Arial" charset="0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04075" y="6427788"/>
            <a:ext cx="1905000" cy="4572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A342066-6B56-4E8A-9FE3-9346211DC718}" type="slidenum">
              <a:rPr lang="en-US">
                <a:ea typeface="ＭＳ Ｐゴシック" pitchFamily="34" charset="-128"/>
              </a:rPr>
              <a:pPr>
                <a:defRPr/>
              </a:pPr>
              <a:t>4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533971" y="6499621"/>
            <a:ext cx="4110037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ZA" sz="1100" dirty="0"/>
              <a:t>Sentech </a:t>
            </a:r>
            <a:r>
              <a:rPr lang="en-ZA" sz="1100" dirty="0" smtClean="0"/>
              <a:t>SOC Ltd | Short Wave Services</a:t>
            </a:r>
            <a:endParaRPr lang="en-ZA" sz="1100" dirty="0"/>
          </a:p>
        </p:txBody>
      </p:sp>
    </p:spTree>
    <p:extLst>
      <p:ext uri="{BB962C8B-B14F-4D97-AF65-F5344CB8AC3E}">
        <p14:creationId xmlns:p14="http://schemas.microsoft.com/office/powerpoint/2010/main" val="283456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>
          <a:xfrm>
            <a:off x="1770063" y="0"/>
            <a:ext cx="7373937" cy="792163"/>
          </a:xfrm>
        </p:spPr>
        <p:txBody>
          <a:bodyPr/>
          <a:lstStyle/>
          <a:p>
            <a:pPr eaLnBrk="1" hangingPunct="1"/>
            <a:r>
              <a:rPr lang="en-ZA" sz="1800" dirty="0" smtClean="0">
                <a:latin typeface="Arial" charset="0"/>
                <a:cs typeface="Arial" charset="0"/>
              </a:rPr>
              <a:t>SHORT WAVE IN AFRICA:</a:t>
            </a:r>
            <a:r>
              <a:rPr lang="en-ZA" sz="1800" dirty="0">
                <a:latin typeface="Arial" charset="0"/>
                <a:cs typeface="Arial" charset="0"/>
              </a:rPr>
              <a:t/>
            </a:r>
            <a:br>
              <a:rPr lang="en-ZA" sz="1800" dirty="0">
                <a:latin typeface="Arial" charset="0"/>
                <a:cs typeface="Arial" charset="0"/>
              </a:rPr>
            </a:br>
            <a:r>
              <a:rPr lang="en-ZA" sz="1800" b="0" dirty="0" smtClean="0">
                <a:latin typeface="Arial" charset="0"/>
                <a:cs typeface="Arial" charset="0"/>
              </a:rPr>
              <a:t>Outlook</a:t>
            </a:r>
            <a:endParaRPr lang="en-ZA" sz="1800" b="0" dirty="0" smtClean="0">
              <a:latin typeface="Arial" charset="0"/>
              <a:cs typeface="Arial" charset="0"/>
            </a:endParaRPr>
          </a:p>
        </p:txBody>
      </p:sp>
      <p:sp>
        <p:nvSpPr>
          <p:cNvPr id="10243" name="Content Placeholder 3"/>
          <p:cNvSpPr>
            <a:spLocks noGrp="1"/>
          </p:cNvSpPr>
          <p:nvPr>
            <p:ph idx="1"/>
          </p:nvPr>
        </p:nvSpPr>
        <p:spPr>
          <a:xfrm>
            <a:off x="103188" y="908050"/>
            <a:ext cx="8932862" cy="4972050"/>
          </a:xfrm>
        </p:spPr>
        <p:txBody>
          <a:bodyPr/>
          <a:lstStyle/>
          <a:p>
            <a:pPr marL="457200" lvl="2" indent="0" algn="just">
              <a:lnSpc>
                <a:spcPct val="150000"/>
              </a:lnSpc>
              <a:buNone/>
            </a:pPr>
            <a:r>
              <a:rPr lang="en-ZA" sz="1800" b="1" dirty="0"/>
              <a:t>Africa Shortwave Opportunities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Compared </a:t>
            </a:r>
            <a:r>
              <a:rPr lang="en-ZA" sz="1400" dirty="0" smtClean="0">
                <a:latin typeface="Arial" charset="0"/>
                <a:cs typeface="Arial" charset="0"/>
              </a:rPr>
              <a:t>to the rest of the world  Africa’s communication infrastructure  is lagging behind with:</a:t>
            </a:r>
          </a:p>
          <a:p>
            <a:pPr lvl="2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Limited FM Radio </a:t>
            </a:r>
            <a:r>
              <a:rPr lang="en-ZA" sz="1400" dirty="0" smtClean="0">
                <a:latin typeface="Arial" charset="0"/>
                <a:cs typeface="Arial" charset="0"/>
              </a:rPr>
              <a:t>coverage</a:t>
            </a:r>
            <a:endParaRPr lang="en-ZA" sz="1400" dirty="0" smtClean="0">
              <a:latin typeface="Arial" charset="0"/>
              <a:cs typeface="Arial" charset="0"/>
            </a:endParaRPr>
          </a:p>
          <a:p>
            <a:pPr lvl="2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Limited Television coverage</a:t>
            </a:r>
          </a:p>
          <a:p>
            <a:pPr lvl="2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Limited to no Internet </a:t>
            </a:r>
            <a:r>
              <a:rPr lang="en-ZA" sz="1400" dirty="0" smtClean="0">
                <a:latin typeface="Arial" charset="0"/>
                <a:cs typeface="Arial" charset="0"/>
              </a:rPr>
              <a:t>coverage</a:t>
            </a:r>
            <a:endParaRPr lang="en-ZA" sz="1400" dirty="0" smtClean="0">
              <a:latin typeface="Arial" charset="0"/>
              <a:cs typeface="Arial" charset="0"/>
            </a:endParaRPr>
          </a:p>
          <a:p>
            <a:pPr lvl="2" algn="just">
              <a:lnSpc>
                <a:spcPct val="150000"/>
              </a:lnSpc>
              <a:buFont typeface="Courier New" pitchFamily="49" charset="0"/>
              <a:buChar char="o"/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Up </a:t>
            </a:r>
            <a:r>
              <a:rPr lang="en-ZA" sz="1400" dirty="0" smtClean="0">
                <a:latin typeface="Arial" charset="0"/>
                <a:cs typeface="Arial" charset="0"/>
              </a:rPr>
              <a:t>to 30% of countries in Africa listen to </a:t>
            </a:r>
            <a:r>
              <a:rPr lang="en-ZA" sz="1400" dirty="0" smtClean="0">
                <a:latin typeface="Arial" charset="0"/>
                <a:cs typeface="Arial" charset="0"/>
              </a:rPr>
              <a:t>Shortwave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TWR Survey </a:t>
            </a:r>
            <a:r>
              <a:rPr lang="en-ZA" sz="1400" dirty="0" smtClean="0">
                <a:latin typeface="Arial" charset="0"/>
                <a:cs typeface="Arial" charset="0"/>
              </a:rPr>
              <a:t>In Swaziland – To determine if people were still listening. Listeners responded overwhelming via  SMS, E-mail, Phone Calls and  Letters. Feedback from listeners was that TWR should keep broadcasting on </a:t>
            </a:r>
            <a:r>
              <a:rPr lang="en-ZA" sz="1400" dirty="0" smtClean="0">
                <a:latin typeface="Arial" charset="0"/>
                <a:cs typeface="Arial" charset="0"/>
              </a:rPr>
              <a:t>SW</a:t>
            </a:r>
          </a:p>
          <a:p>
            <a:pPr lvl="1" algn="just">
              <a:lnSpc>
                <a:spcPct val="150000"/>
              </a:lnSpc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n-ZA" sz="1400" b="1" dirty="0" smtClean="0">
                <a:latin typeface="Arial" charset="0"/>
                <a:cs typeface="Arial" charset="0"/>
              </a:rPr>
              <a:t>There is a strong value proposition for Shortwave broadcasting in Africa due to the low penetration of other forms of terrestrial broadcasting</a:t>
            </a:r>
            <a:endParaRPr lang="en-ZA" sz="1400" b="1" dirty="0" smtClean="0">
              <a:latin typeface="Arial" charset="0"/>
              <a:cs typeface="Arial" charset="0"/>
            </a:endParaRPr>
          </a:p>
          <a:p>
            <a:pPr lvl="1" algn="just">
              <a:lnSpc>
                <a:spcPct val="150000"/>
              </a:lnSpc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lvl="2" algn="just">
              <a:lnSpc>
                <a:spcPct val="150000"/>
              </a:lnSpc>
              <a:buFont typeface="Courier New" pitchFamily="49" charset="0"/>
              <a:buChar char="o"/>
            </a:pPr>
            <a:endParaRPr lang="en-ZA" sz="1200" dirty="0" smtClean="0">
              <a:latin typeface="Arial" charset="0"/>
              <a:cs typeface="Arial" charset="0"/>
            </a:endParaRPr>
          </a:p>
          <a:p>
            <a:pPr lvl="1" algn="just">
              <a:lnSpc>
                <a:spcPct val="150000"/>
              </a:lnSpc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lvl="1" algn="just">
              <a:lnSpc>
                <a:spcPct val="150000"/>
              </a:lnSpc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lvl="1" algn="just">
              <a:lnSpc>
                <a:spcPct val="150000"/>
              </a:lnSpc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lvl="1" algn="just">
              <a:lnSpc>
                <a:spcPct val="150000"/>
              </a:lnSpc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marL="1200150" lvl="3" indent="-342900" algn="just">
              <a:lnSpc>
                <a:spcPct val="150000"/>
              </a:lnSpc>
            </a:pPr>
            <a:endParaRPr lang="en-ZA" sz="1200" b="1" dirty="0" smtClean="0">
              <a:latin typeface="Arial" charset="0"/>
              <a:cs typeface="Arial" charset="0"/>
            </a:endParaRPr>
          </a:p>
          <a:p>
            <a:pPr lvl="1" algn="just">
              <a:lnSpc>
                <a:spcPct val="150000"/>
              </a:lnSpc>
            </a:pPr>
            <a:endParaRPr lang="en-ZA" sz="1200" dirty="0" smtClean="0">
              <a:latin typeface="Arial" charset="0"/>
              <a:cs typeface="Arial" charset="0"/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04075" y="6427788"/>
            <a:ext cx="1905000" cy="4572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A342066-6B56-4E8A-9FE3-9346211DC718}" type="slidenum">
              <a:rPr lang="en-US">
                <a:ea typeface="ＭＳ Ｐゴシック" pitchFamily="34" charset="-128"/>
              </a:rPr>
              <a:pPr>
                <a:defRPr/>
              </a:pPr>
              <a:t>5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533971" y="6499621"/>
            <a:ext cx="4110037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ZA" sz="1100" dirty="0"/>
              <a:t>Sentech </a:t>
            </a:r>
            <a:r>
              <a:rPr lang="en-ZA" sz="1100" dirty="0" smtClean="0"/>
              <a:t>SOC Ltd | Short Wave Services</a:t>
            </a:r>
            <a:endParaRPr lang="en-ZA" sz="1100" dirty="0"/>
          </a:p>
        </p:txBody>
      </p:sp>
    </p:spTree>
    <p:extLst>
      <p:ext uri="{BB962C8B-B14F-4D97-AF65-F5344CB8AC3E}">
        <p14:creationId xmlns:p14="http://schemas.microsoft.com/office/powerpoint/2010/main" val="1275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>
          <a:xfrm>
            <a:off x="1770063" y="0"/>
            <a:ext cx="7373937" cy="792163"/>
          </a:xfrm>
        </p:spPr>
        <p:txBody>
          <a:bodyPr/>
          <a:lstStyle/>
          <a:p>
            <a:pPr eaLnBrk="1" hangingPunct="1"/>
            <a:r>
              <a:rPr lang="en-ZA" sz="1800" dirty="0" smtClean="0">
                <a:latin typeface="Arial" charset="0"/>
                <a:cs typeface="Arial" charset="0"/>
              </a:rPr>
              <a:t>SENTECH SHORT WAVE </a:t>
            </a:r>
            <a:r>
              <a:rPr lang="en-ZA" sz="1800" dirty="0" smtClean="0">
                <a:latin typeface="Arial" charset="0"/>
                <a:cs typeface="Arial" charset="0"/>
              </a:rPr>
              <a:t>SERVICES:</a:t>
            </a:r>
            <a:r>
              <a:rPr lang="en-ZA" sz="1800" dirty="0">
                <a:latin typeface="Arial" charset="0"/>
                <a:cs typeface="Arial" charset="0"/>
              </a:rPr>
              <a:t/>
            </a:r>
            <a:br>
              <a:rPr lang="en-ZA" sz="1800" dirty="0">
                <a:latin typeface="Arial" charset="0"/>
                <a:cs typeface="Arial" charset="0"/>
              </a:rPr>
            </a:br>
            <a:r>
              <a:rPr lang="en-ZA" sz="1800" b="0" dirty="0" smtClean="0">
                <a:latin typeface="Arial" charset="0"/>
                <a:cs typeface="Arial" charset="0"/>
              </a:rPr>
              <a:t> </a:t>
            </a:r>
            <a:r>
              <a:rPr lang="en-ZA" sz="1800" b="0" dirty="0" smtClean="0">
                <a:latin typeface="Arial" charset="0"/>
                <a:cs typeface="Arial" charset="0"/>
              </a:rPr>
              <a:t>Overview</a:t>
            </a:r>
            <a:endParaRPr lang="en-ZA" sz="1800" b="0" dirty="0" smtClean="0">
              <a:latin typeface="Arial" charset="0"/>
              <a:cs typeface="Arial" charset="0"/>
            </a:endParaRPr>
          </a:p>
        </p:txBody>
      </p:sp>
      <p:sp>
        <p:nvSpPr>
          <p:cNvPr id="10243" name="Content Placeholder 3"/>
          <p:cNvSpPr>
            <a:spLocks noGrp="1"/>
          </p:cNvSpPr>
          <p:nvPr>
            <p:ph idx="1"/>
          </p:nvPr>
        </p:nvSpPr>
        <p:spPr>
          <a:xfrm>
            <a:off x="103188" y="908050"/>
            <a:ext cx="4396804" cy="4969222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ZA" sz="1800" b="1" dirty="0" smtClean="0">
                <a:latin typeface="Arial" charset="0"/>
                <a:cs typeface="Arial" charset="0"/>
              </a:rPr>
              <a:t>Transmission Site</a:t>
            </a: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Approximately 80km from Johannesburg, </a:t>
            </a:r>
            <a:r>
              <a:rPr lang="en-ZA" sz="1400" dirty="0" smtClean="0">
                <a:latin typeface="Arial" charset="0"/>
                <a:cs typeface="Arial" charset="0"/>
              </a:rPr>
              <a:t>the </a:t>
            </a:r>
            <a:r>
              <a:rPr lang="en-ZA" sz="1400" dirty="0" smtClean="0">
                <a:latin typeface="Arial" charset="0"/>
                <a:cs typeface="Arial" charset="0"/>
              </a:rPr>
              <a:t>economic hub of the region, </a:t>
            </a:r>
            <a:r>
              <a:rPr lang="en-ZA" sz="1400" dirty="0">
                <a:latin typeface="Arial" charset="0"/>
                <a:cs typeface="Arial" charset="0"/>
              </a:rPr>
              <a:t>lies </a:t>
            </a:r>
            <a:r>
              <a:rPr lang="en-ZA" sz="1400" dirty="0" err="1" smtClean="0">
                <a:latin typeface="Arial" charset="0"/>
                <a:cs typeface="Arial" charset="0"/>
              </a:rPr>
              <a:t>Sentech’s</a:t>
            </a:r>
            <a:r>
              <a:rPr lang="en-ZA" sz="1400" dirty="0" smtClean="0">
                <a:latin typeface="Arial" charset="0"/>
                <a:cs typeface="Arial" charset="0"/>
              </a:rPr>
              <a:t> Shortwave </a:t>
            </a:r>
            <a:r>
              <a:rPr lang="en-ZA" sz="1400" dirty="0">
                <a:latin typeface="Arial" charset="0"/>
                <a:cs typeface="Arial" charset="0"/>
              </a:rPr>
              <a:t>Transmission </a:t>
            </a:r>
            <a:r>
              <a:rPr lang="en-ZA" sz="1400" dirty="0" smtClean="0">
                <a:latin typeface="Arial" charset="0"/>
                <a:cs typeface="Arial" charset="0"/>
              </a:rPr>
              <a:t>Site - </a:t>
            </a:r>
            <a:r>
              <a:rPr lang="en-ZA" sz="1400" dirty="0" err="1" smtClean="0">
                <a:latin typeface="Arial" charset="0"/>
                <a:cs typeface="Arial" charset="0"/>
              </a:rPr>
              <a:t>Meyerton</a:t>
            </a:r>
            <a:r>
              <a:rPr lang="en-ZA" sz="1400" dirty="0" smtClean="0">
                <a:latin typeface="Arial" charset="0"/>
                <a:cs typeface="Arial" charset="0"/>
              </a:rPr>
              <a:t> </a:t>
            </a:r>
            <a:endParaRPr lang="en-ZA" sz="1400" dirty="0" smtClean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Built in 1964, </a:t>
            </a:r>
            <a:r>
              <a:rPr lang="en-ZA" sz="1400" dirty="0" smtClean="0">
                <a:latin typeface="Arial" charset="0"/>
                <a:cs typeface="Arial" charset="0"/>
              </a:rPr>
              <a:t>the facility is a well maintained SW transmission second to none on the continent</a:t>
            </a: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endParaRPr lang="en-ZA" sz="14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The facility has a staff complement of well trained personnel that support SW transmissions to the continent and beyond</a:t>
            </a:r>
            <a:endParaRPr lang="en-ZA" sz="1400" dirty="0" smtClean="0">
              <a:latin typeface="Arial" charset="0"/>
              <a:cs typeface="Arial" charset="0"/>
            </a:endParaRPr>
          </a:p>
          <a:p>
            <a:pPr lvl="1" algn="just">
              <a:lnSpc>
                <a:spcPct val="150000"/>
              </a:lnSpc>
              <a:buFont typeface="Arial" charset="0"/>
              <a:buChar char="●"/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marL="400050" lvl="1" indent="0" algn="just">
              <a:lnSpc>
                <a:spcPct val="150000"/>
              </a:lnSpc>
              <a:buNone/>
            </a:pPr>
            <a:endParaRPr lang="en-ZA" sz="1400" dirty="0">
              <a:latin typeface="Arial" charset="0"/>
              <a:cs typeface="Arial" charset="0"/>
            </a:endParaRPr>
          </a:p>
          <a:p>
            <a:pPr marL="400050" lvl="1" indent="0" algn="just">
              <a:lnSpc>
                <a:spcPct val="150000"/>
              </a:lnSpc>
              <a:buNone/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marL="400050" lvl="1" indent="0" algn="just">
              <a:lnSpc>
                <a:spcPct val="150000"/>
              </a:lnSpc>
              <a:buNone/>
            </a:pPr>
            <a:endParaRPr lang="en-ZA" sz="1400" dirty="0">
              <a:latin typeface="Arial" charset="0"/>
              <a:cs typeface="Arial" charset="0"/>
            </a:endParaRPr>
          </a:p>
          <a:p>
            <a:pPr marL="400050" lvl="1" indent="0" algn="just">
              <a:lnSpc>
                <a:spcPct val="150000"/>
              </a:lnSpc>
              <a:buNone/>
            </a:pPr>
            <a:endParaRPr lang="en-ZA" sz="1400" dirty="0">
              <a:latin typeface="Arial" charset="0"/>
              <a:cs typeface="Arial" charset="0"/>
            </a:endParaRPr>
          </a:p>
          <a:p>
            <a:pPr marL="457200" lvl="1" indent="0">
              <a:buNone/>
            </a:pPr>
            <a:endParaRPr lang="en-ZA" sz="1400" b="1" dirty="0"/>
          </a:p>
        </p:txBody>
      </p:sp>
      <p:pic>
        <p:nvPicPr>
          <p:cNvPr id="9" name="Picture 2" descr="C:\Users\hoosens\Pictures\Meyerton Pics\pics for HFCC\Meyerto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980728"/>
            <a:ext cx="3982009" cy="449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04075" y="6427788"/>
            <a:ext cx="1905000" cy="4572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A342066-6B56-4E8A-9FE3-9346211DC718}" type="slidenum">
              <a:rPr lang="en-US">
                <a:ea typeface="ＭＳ Ｐゴシック" pitchFamily="34" charset="-128"/>
              </a:rPr>
              <a:pPr>
                <a:defRPr/>
              </a:pPr>
              <a:t>6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533971" y="6499621"/>
            <a:ext cx="4110037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ZA" sz="1100" dirty="0"/>
              <a:t>Sentech </a:t>
            </a:r>
            <a:r>
              <a:rPr lang="en-ZA" sz="1100" dirty="0" smtClean="0"/>
              <a:t>SOC Ltd | Short Wave Services</a:t>
            </a:r>
            <a:endParaRPr lang="en-ZA" sz="1100" dirty="0"/>
          </a:p>
        </p:txBody>
      </p:sp>
    </p:spTree>
    <p:extLst>
      <p:ext uri="{BB962C8B-B14F-4D97-AF65-F5344CB8AC3E}">
        <p14:creationId xmlns:p14="http://schemas.microsoft.com/office/powerpoint/2010/main" val="2983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1600" b="1" dirty="0"/>
              <a:t>Short Wave Infrastructure</a:t>
            </a:r>
          </a:p>
          <a:p>
            <a:pPr marL="0" indent="0">
              <a:buNone/>
            </a:pPr>
            <a:endParaRPr lang="en-ZA" sz="1600" b="1" dirty="0" smtClean="0"/>
          </a:p>
          <a:p>
            <a:pPr lvl="1" algn="just">
              <a:lnSpc>
                <a:spcPct val="150000"/>
              </a:lnSpc>
            </a:pPr>
            <a:r>
              <a:rPr lang="en-ZA" sz="1400" dirty="0" smtClean="0"/>
              <a:t>16 </a:t>
            </a:r>
            <a:r>
              <a:rPr lang="en-ZA" sz="1400" dirty="0"/>
              <a:t>SW </a:t>
            </a:r>
            <a:r>
              <a:rPr lang="en-ZA" sz="1400" dirty="0" smtClean="0"/>
              <a:t>transmitters</a:t>
            </a:r>
          </a:p>
          <a:p>
            <a:pPr lvl="1" algn="just">
              <a:lnSpc>
                <a:spcPct val="150000"/>
              </a:lnSpc>
            </a:pPr>
            <a:r>
              <a:rPr lang="en-GB" sz="1400" dirty="0" smtClean="0"/>
              <a:t>10 </a:t>
            </a:r>
            <a:r>
              <a:rPr lang="en-GB" sz="1400" dirty="0"/>
              <a:t>x 100 kW </a:t>
            </a:r>
            <a:r>
              <a:rPr lang="en-GB" sz="1400" dirty="0" smtClean="0"/>
              <a:t>transmitters</a:t>
            </a:r>
          </a:p>
          <a:p>
            <a:pPr lvl="1" algn="just">
              <a:lnSpc>
                <a:spcPct val="150000"/>
              </a:lnSpc>
            </a:pPr>
            <a:r>
              <a:rPr lang="en-GB" sz="1400" dirty="0" smtClean="0"/>
              <a:t>4 </a:t>
            </a:r>
            <a:r>
              <a:rPr lang="en-GB" sz="1400" dirty="0"/>
              <a:t>x 250 kW transmitters </a:t>
            </a:r>
            <a:endParaRPr lang="en-GB" sz="1400" dirty="0" smtClean="0"/>
          </a:p>
          <a:p>
            <a:pPr lvl="1" algn="just">
              <a:lnSpc>
                <a:spcPct val="150000"/>
              </a:lnSpc>
            </a:pPr>
            <a:r>
              <a:rPr lang="en-GB" sz="1400" dirty="0" smtClean="0"/>
              <a:t>2 </a:t>
            </a:r>
            <a:r>
              <a:rPr lang="en-GB" sz="1400" dirty="0"/>
              <a:t>x 500 kW transmitters </a:t>
            </a:r>
            <a:endParaRPr lang="en-GB" sz="1400" dirty="0" smtClean="0"/>
          </a:p>
          <a:p>
            <a:pPr marL="0" indent="0">
              <a:buNone/>
            </a:pPr>
            <a:endParaRPr lang="en-ZA" sz="1400" dirty="0"/>
          </a:p>
          <a:p>
            <a:pPr>
              <a:buFont typeface="Courier New" pitchFamily="49" charset="0"/>
              <a:buChar char="o"/>
            </a:pPr>
            <a:r>
              <a:rPr lang="en-ZA" sz="1600" b="1" dirty="0"/>
              <a:t>43 </a:t>
            </a:r>
            <a:r>
              <a:rPr lang="en-ZA" sz="1600" b="1" dirty="0" smtClean="0"/>
              <a:t>Antennas</a:t>
            </a:r>
          </a:p>
          <a:p>
            <a:pPr lvl="1">
              <a:buFont typeface="Arial" pitchFamily="34" charset="0"/>
              <a:buChar char="•"/>
            </a:pPr>
            <a:endParaRPr lang="en-ZA" sz="1200" dirty="0" smtClean="0"/>
          </a:p>
          <a:p>
            <a:pPr marL="742950" lvl="2" indent="-342900">
              <a:lnSpc>
                <a:spcPct val="150000"/>
              </a:lnSpc>
              <a:buFont typeface="Courier New" pitchFamily="49" charset="0"/>
              <a:buChar char="o"/>
            </a:pPr>
            <a:r>
              <a:rPr lang="en-GB" sz="1400" dirty="0" smtClean="0"/>
              <a:t>34 </a:t>
            </a:r>
            <a:r>
              <a:rPr lang="en-GB" sz="1400" dirty="0"/>
              <a:t>x Curtain Arrays (Africa and Mid </a:t>
            </a:r>
            <a:r>
              <a:rPr lang="en-GB" sz="1400" dirty="0" smtClean="0"/>
              <a:t>East)</a:t>
            </a:r>
          </a:p>
          <a:p>
            <a:pPr marL="742950" lvl="2" indent="-342900">
              <a:lnSpc>
                <a:spcPct val="150000"/>
              </a:lnSpc>
              <a:buFont typeface="Courier New" pitchFamily="49" charset="0"/>
              <a:buChar char="o"/>
            </a:pPr>
            <a:r>
              <a:rPr lang="en-GB" sz="1400" dirty="0"/>
              <a:t>9 Periodic Arrays </a:t>
            </a:r>
            <a:r>
              <a:rPr lang="en-GB" sz="1400" dirty="0" smtClean="0"/>
              <a:t>(Parts </a:t>
            </a:r>
            <a:r>
              <a:rPr lang="en-GB" sz="1400" dirty="0"/>
              <a:t>of Southern </a:t>
            </a:r>
            <a:r>
              <a:rPr lang="en-GB" sz="1400" dirty="0" smtClean="0"/>
              <a:t>Africa)</a:t>
            </a:r>
            <a:endParaRPr lang="en-GB" sz="1400" dirty="0"/>
          </a:p>
          <a:p>
            <a:pPr marL="400050" lvl="2" indent="0">
              <a:buNone/>
            </a:pPr>
            <a:endParaRPr lang="en-GB" sz="1400" dirty="0" smtClean="0"/>
          </a:p>
          <a:p>
            <a:pPr marL="742950" lvl="2" indent="-342900">
              <a:buFont typeface="Arial" pitchFamily="34" charset="0"/>
              <a:buChar char="●"/>
            </a:pPr>
            <a:endParaRPr lang="en-GB" sz="1400" dirty="0"/>
          </a:p>
          <a:p>
            <a:pPr marL="742950" lvl="2" indent="-342900">
              <a:buFont typeface="Arial" pitchFamily="34" charset="0"/>
              <a:buChar char="●"/>
            </a:pPr>
            <a:endParaRPr lang="en-ZA" sz="1000" dirty="0"/>
          </a:p>
          <a:p>
            <a:endParaRPr lang="en-ZA" sz="1400" dirty="0" smtClean="0"/>
          </a:p>
          <a:p>
            <a:pPr marL="0" indent="0">
              <a:buNone/>
            </a:pPr>
            <a:endParaRPr lang="en-ZA" sz="1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D8D9B-4DC3-477E-84C9-31691206C1C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980728"/>
            <a:ext cx="3954645" cy="460851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Title 2"/>
          <p:cNvSpPr txBox="1">
            <a:spLocks/>
          </p:cNvSpPr>
          <p:nvPr/>
        </p:nvSpPr>
        <p:spPr bwMode="auto">
          <a:xfrm>
            <a:off x="1770063" y="-27384"/>
            <a:ext cx="7373937" cy="792163"/>
          </a:xfrm>
          <a:prstGeom prst="rect">
            <a:avLst/>
          </a:prstGeom>
          <a:solidFill>
            <a:srgbClr val="C9C9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/>
            <a:r>
              <a:rPr lang="en-ZA" sz="1800" dirty="0" smtClean="0">
                <a:latin typeface="Arial" charset="0"/>
                <a:cs typeface="Arial" charset="0"/>
              </a:rPr>
              <a:t>SENTECH SHORT WAVE SERVICES:</a:t>
            </a:r>
            <a:br>
              <a:rPr lang="en-ZA" sz="1800" dirty="0" smtClean="0">
                <a:latin typeface="Arial" charset="0"/>
                <a:cs typeface="Arial" charset="0"/>
              </a:rPr>
            </a:br>
            <a:r>
              <a:rPr lang="en-ZA" sz="1800" b="0" dirty="0" smtClean="0">
                <a:latin typeface="Arial" charset="0"/>
                <a:cs typeface="Arial" charset="0"/>
              </a:rPr>
              <a:t> Infrastructure</a:t>
            </a:r>
            <a:endParaRPr lang="en-ZA" sz="1800" b="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69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3"/>
          <p:cNvSpPr>
            <a:spLocks noGrp="1"/>
          </p:cNvSpPr>
          <p:nvPr>
            <p:ph idx="1"/>
          </p:nvPr>
        </p:nvSpPr>
        <p:spPr>
          <a:xfrm>
            <a:off x="108202" y="1880828"/>
            <a:ext cx="8932862" cy="3528392"/>
          </a:xfrm>
        </p:spPr>
        <p:txBody>
          <a:bodyPr/>
          <a:lstStyle/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Satellite </a:t>
            </a:r>
            <a:r>
              <a:rPr lang="en-ZA" sz="1400" dirty="0" smtClean="0">
                <a:latin typeface="Arial" charset="0"/>
                <a:cs typeface="Arial" charset="0"/>
              </a:rPr>
              <a:t>(C-band and Ku-band)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Ku- band - 5 x 36 MHZ Transponders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C-band – 1 x 72 MHZ Transponders</a:t>
            </a: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Digital </a:t>
            </a:r>
            <a:r>
              <a:rPr lang="en-ZA" sz="1400" dirty="0" smtClean="0">
                <a:latin typeface="Arial" charset="0"/>
                <a:cs typeface="Arial" charset="0"/>
              </a:rPr>
              <a:t>leased lines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Managed third party Point to Point Links</a:t>
            </a: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Microwave </a:t>
            </a:r>
            <a:r>
              <a:rPr lang="en-ZA" sz="1400" dirty="0" smtClean="0">
                <a:latin typeface="Arial" charset="0"/>
                <a:cs typeface="Arial" charset="0"/>
              </a:rPr>
              <a:t>links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Deployed in Core Broadcast Network</a:t>
            </a: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400" dirty="0" smtClean="0">
                <a:latin typeface="Arial" charset="0"/>
                <a:cs typeface="Arial" charset="0"/>
              </a:rPr>
              <a:t>STL </a:t>
            </a:r>
            <a:r>
              <a:rPr lang="en-ZA" sz="1400" dirty="0" smtClean="0">
                <a:latin typeface="Arial" charset="0"/>
                <a:cs typeface="Arial" charset="0"/>
              </a:rPr>
              <a:t>RF links (Studio to Transmitter)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>
                <a:latin typeface="Arial" charset="0"/>
                <a:cs typeface="Arial" charset="0"/>
              </a:rPr>
              <a:t> </a:t>
            </a:r>
            <a:r>
              <a:rPr lang="en-ZA" sz="1400" dirty="0" smtClean="0">
                <a:latin typeface="Arial" charset="0"/>
                <a:cs typeface="Arial" charset="0"/>
              </a:rPr>
              <a:t>     Contribution Feed for Commercial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      Community broadcasters</a:t>
            </a:r>
          </a:p>
          <a:p>
            <a:pPr lvl="1" algn="just">
              <a:lnSpc>
                <a:spcPct val="150000"/>
              </a:lnSpc>
            </a:pPr>
            <a:endParaRPr lang="en-ZA" sz="1400" dirty="0" smtClean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endParaRPr lang="en-ZA" sz="1400" dirty="0" smtClean="0">
              <a:solidFill>
                <a:srgbClr val="800000"/>
              </a:solidFill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buFont typeface="Courier New" pitchFamily="49" charset="0"/>
              <a:buChar char="o"/>
            </a:pPr>
            <a:endParaRPr lang="en-ZA" sz="1400" dirty="0" smtClean="0">
              <a:latin typeface="Arial" charset="0"/>
              <a:cs typeface="Arial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5282" y="1700808"/>
            <a:ext cx="4244029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Title 2"/>
          <p:cNvSpPr txBox="1">
            <a:spLocks/>
          </p:cNvSpPr>
          <p:nvPr/>
        </p:nvSpPr>
        <p:spPr bwMode="auto">
          <a:xfrm>
            <a:off x="1770063" y="-27384"/>
            <a:ext cx="7373937" cy="792163"/>
          </a:xfrm>
          <a:prstGeom prst="rect">
            <a:avLst/>
          </a:prstGeom>
          <a:solidFill>
            <a:srgbClr val="C9C9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/>
            <a:r>
              <a:rPr lang="en-ZA" sz="1800" dirty="0" smtClean="0">
                <a:latin typeface="Arial" charset="0"/>
                <a:cs typeface="Arial" charset="0"/>
              </a:rPr>
              <a:t>SENTECH SHORT WAVE SERVICES:</a:t>
            </a:r>
            <a:br>
              <a:rPr lang="en-ZA" sz="1800" dirty="0" smtClean="0">
                <a:latin typeface="Arial" charset="0"/>
                <a:cs typeface="Arial" charset="0"/>
              </a:rPr>
            </a:br>
            <a:r>
              <a:rPr lang="en-ZA" sz="1800" b="0" dirty="0" smtClean="0">
                <a:latin typeface="Arial" charset="0"/>
                <a:cs typeface="Arial" charset="0"/>
              </a:rPr>
              <a:t> Linking</a:t>
            </a:r>
            <a:endParaRPr lang="en-ZA" sz="1800" b="0" dirty="0" smtClean="0">
              <a:latin typeface="Arial" charset="0"/>
              <a:cs typeface="Arial" charset="0"/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04075" y="6427788"/>
            <a:ext cx="1905000" cy="4572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A342066-6B56-4E8A-9FE3-9346211DC718}" type="slidenum">
              <a:rPr lang="en-US">
                <a:ea typeface="ＭＳ Ｐゴシック" pitchFamily="34" charset="-128"/>
              </a:rPr>
              <a:pPr>
                <a:defRPr/>
              </a:pPr>
              <a:t>8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533971" y="6499621"/>
            <a:ext cx="4110037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ZA" sz="1100" dirty="0"/>
              <a:t>Sentech </a:t>
            </a:r>
            <a:r>
              <a:rPr lang="en-ZA" sz="1100" dirty="0" smtClean="0"/>
              <a:t>SOC Ltd | Short Wave Services</a:t>
            </a:r>
            <a:endParaRPr lang="en-ZA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980728"/>
            <a:ext cx="9036496" cy="1088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A" sz="1500" dirty="0"/>
              <a:t>Sentech can receive the programs from all over the world </a:t>
            </a:r>
            <a:r>
              <a:rPr lang="en-ZA" sz="1500" dirty="0" smtClean="0"/>
              <a:t>using our extensive linking infrastructure including:</a:t>
            </a:r>
            <a:endParaRPr lang="en-ZA" sz="1500" dirty="0"/>
          </a:p>
          <a:p>
            <a:pPr>
              <a:lnSpc>
                <a:spcPct val="150000"/>
              </a:lnSpc>
            </a:pPr>
            <a:endParaRPr lang="en-ZA" sz="1500" dirty="0"/>
          </a:p>
        </p:txBody>
      </p:sp>
    </p:spTree>
    <p:extLst>
      <p:ext uri="{BB962C8B-B14F-4D97-AF65-F5344CB8AC3E}">
        <p14:creationId xmlns:p14="http://schemas.microsoft.com/office/powerpoint/2010/main" val="42610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D8D9B-4DC3-477E-84C9-31691206C1C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30647" y="1345648"/>
            <a:ext cx="5112568" cy="4971818"/>
          </a:xfrm>
        </p:spPr>
        <p:txBody>
          <a:bodyPr/>
          <a:lstStyle/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500" dirty="0" smtClean="0"/>
              <a:t>The </a:t>
            </a:r>
            <a:r>
              <a:rPr lang="en-ZA" sz="1500" dirty="0" err="1" smtClean="0"/>
              <a:t>Meyerton</a:t>
            </a:r>
            <a:r>
              <a:rPr lang="en-ZA" sz="1500" dirty="0" smtClean="0"/>
              <a:t> station now has high speed internet </a:t>
            </a:r>
            <a:r>
              <a:rPr lang="en-ZA" sz="1500" dirty="0"/>
              <a:t>access which enables reception of FTP files for local </a:t>
            </a:r>
            <a:r>
              <a:rPr lang="en-ZA" sz="1500" dirty="0" err="1"/>
              <a:t>playout</a:t>
            </a:r>
            <a:r>
              <a:rPr lang="en-ZA" sz="1500" dirty="0"/>
              <a:t> of programs.</a:t>
            </a:r>
            <a:endParaRPr lang="en-ZA" sz="1500" dirty="0" smtClean="0"/>
          </a:p>
          <a:p>
            <a:pPr marL="0" indent="0">
              <a:buNone/>
            </a:pPr>
            <a:endParaRPr lang="en-ZA" sz="1500" dirty="0" smtClean="0"/>
          </a:p>
          <a:p>
            <a:pPr marL="0" indent="0">
              <a:buNone/>
            </a:pPr>
            <a:endParaRPr lang="en-ZA" sz="1500" dirty="0"/>
          </a:p>
          <a:p>
            <a:pPr marL="0" indent="0">
              <a:buNone/>
            </a:pPr>
            <a:r>
              <a:rPr lang="en-ZA" sz="1500" dirty="0" smtClean="0"/>
              <a:t>The </a:t>
            </a:r>
            <a:r>
              <a:rPr lang="en-ZA" sz="1500" dirty="0" err="1" smtClean="0"/>
              <a:t>Playout</a:t>
            </a:r>
            <a:r>
              <a:rPr lang="en-ZA" sz="1500" dirty="0" smtClean="0"/>
              <a:t> </a:t>
            </a:r>
            <a:r>
              <a:rPr lang="en-ZA" sz="1500" dirty="0" smtClean="0"/>
              <a:t>Service consists </a:t>
            </a:r>
            <a:r>
              <a:rPr lang="en-ZA" sz="1500" dirty="0" smtClean="0"/>
              <a:t>of 3 Components:</a:t>
            </a:r>
          </a:p>
          <a:p>
            <a:pPr marL="0" indent="0">
              <a:buNone/>
            </a:pPr>
            <a:endParaRPr lang="en-ZA" sz="1500" dirty="0"/>
          </a:p>
          <a:p>
            <a:pPr>
              <a:buFont typeface="Courier New" pitchFamily="49" charset="0"/>
              <a:buChar char="o"/>
            </a:pPr>
            <a:r>
              <a:rPr lang="en-ZA" sz="1500" dirty="0" smtClean="0"/>
              <a:t>Content Storage</a:t>
            </a:r>
          </a:p>
          <a:p>
            <a:pPr>
              <a:buFont typeface="Courier New" pitchFamily="49" charset="0"/>
              <a:buChar char="o"/>
            </a:pPr>
            <a:r>
              <a:rPr lang="en-ZA" sz="1500" dirty="0" smtClean="0"/>
              <a:t>Scheduling</a:t>
            </a:r>
            <a:endParaRPr lang="en-ZA" sz="1500" dirty="0" smtClean="0"/>
          </a:p>
          <a:p>
            <a:pPr>
              <a:buFont typeface="Courier New" pitchFamily="49" charset="0"/>
              <a:buChar char="o"/>
            </a:pPr>
            <a:r>
              <a:rPr lang="en-ZA" sz="1500" dirty="0" err="1" smtClean="0"/>
              <a:t>Playout</a:t>
            </a:r>
            <a:r>
              <a:rPr lang="en-ZA" sz="1500" dirty="0" smtClean="0"/>
              <a:t> Service</a:t>
            </a:r>
          </a:p>
          <a:p>
            <a:pPr>
              <a:buFont typeface="Courier New" pitchFamily="49" charset="0"/>
              <a:buChar char="o"/>
            </a:pPr>
            <a:endParaRPr lang="en-ZA" sz="1500" dirty="0"/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ZA" sz="1500" dirty="0" smtClean="0"/>
              <a:t>Each </a:t>
            </a:r>
            <a:r>
              <a:rPr lang="en-ZA" sz="1500" dirty="0"/>
              <a:t>customer </a:t>
            </a:r>
            <a:r>
              <a:rPr lang="en-ZA" sz="1500" dirty="0" smtClean="0"/>
              <a:t>gets has </a:t>
            </a:r>
            <a:r>
              <a:rPr lang="en-ZA" sz="1500" dirty="0"/>
              <a:t>their own interface that will allow them to manage their own channels. </a:t>
            </a:r>
          </a:p>
          <a:p>
            <a:pPr>
              <a:buFont typeface="Courier New" pitchFamily="49" charset="0"/>
              <a:buChar char="o"/>
            </a:pPr>
            <a:endParaRPr lang="en-ZA" sz="15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4663" y="1556792"/>
            <a:ext cx="3171602" cy="227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 bwMode="auto">
          <a:xfrm>
            <a:off x="7204075" y="6427788"/>
            <a:ext cx="1905000" cy="4572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Arial" charset="0"/>
              </a:defRPr>
            </a:lvl9pPr>
          </a:lstStyle>
          <a:p>
            <a:pPr>
              <a:defRPr/>
            </a:pPr>
            <a:fld id="{4A342066-6B56-4E8A-9FE3-9346211DC718}" type="slidenum">
              <a:rPr lang="en-US" smtClean="0">
                <a:ea typeface="ＭＳ Ｐゴシック" pitchFamily="34" charset="-128"/>
              </a:rPr>
              <a:pPr>
                <a:defRPr/>
              </a:pPr>
              <a:t>9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533971" y="6499621"/>
            <a:ext cx="4110037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ZA" sz="1100" dirty="0"/>
              <a:t>Sentech </a:t>
            </a:r>
            <a:r>
              <a:rPr lang="en-ZA" sz="1100" dirty="0" smtClean="0"/>
              <a:t>SOC Ltd | Short Wave Services</a:t>
            </a:r>
            <a:endParaRPr lang="en-ZA" sz="1100" dirty="0"/>
          </a:p>
        </p:txBody>
      </p:sp>
      <p:sp>
        <p:nvSpPr>
          <p:cNvPr id="11" name="Title 2"/>
          <p:cNvSpPr txBox="1">
            <a:spLocks/>
          </p:cNvSpPr>
          <p:nvPr/>
        </p:nvSpPr>
        <p:spPr bwMode="auto">
          <a:xfrm>
            <a:off x="1770063" y="-27384"/>
            <a:ext cx="7373937" cy="792163"/>
          </a:xfrm>
          <a:prstGeom prst="rect">
            <a:avLst/>
          </a:prstGeom>
          <a:solidFill>
            <a:srgbClr val="C9C9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/>
            <a:r>
              <a:rPr lang="en-ZA" sz="1800" dirty="0" smtClean="0">
                <a:latin typeface="Arial" charset="0"/>
                <a:cs typeface="Arial" charset="0"/>
              </a:rPr>
              <a:t>SENTECH SHORT WAVE SERVICES:</a:t>
            </a:r>
            <a:br>
              <a:rPr lang="en-ZA" sz="1800" dirty="0" smtClean="0">
                <a:latin typeface="Arial" charset="0"/>
                <a:cs typeface="Arial" charset="0"/>
              </a:rPr>
            </a:br>
            <a:r>
              <a:rPr lang="en-ZA" sz="1800" b="0" dirty="0" smtClean="0">
                <a:latin typeface="Arial" charset="0"/>
                <a:cs typeface="Arial" charset="0"/>
              </a:rPr>
              <a:t> FTP </a:t>
            </a:r>
            <a:r>
              <a:rPr lang="en-ZA" sz="1800" b="0" dirty="0" err="1" smtClean="0">
                <a:latin typeface="Arial" charset="0"/>
                <a:cs typeface="Arial" charset="0"/>
              </a:rPr>
              <a:t>Playout</a:t>
            </a:r>
            <a:endParaRPr lang="en-ZA" sz="1800" b="0" dirty="0" smtClean="0">
              <a:latin typeface="Arial" charset="0"/>
              <a:cs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13" y="4005064"/>
            <a:ext cx="3168352" cy="220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2579" y="897687"/>
            <a:ext cx="9036496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A" sz="1500" dirty="0"/>
              <a:t>Sentech has recently developed our own custom ftp </a:t>
            </a:r>
            <a:r>
              <a:rPr lang="en-ZA" sz="1500" dirty="0" err="1"/>
              <a:t>playout</a:t>
            </a:r>
            <a:r>
              <a:rPr lang="en-ZA" sz="1500" dirty="0"/>
              <a:t> </a:t>
            </a:r>
            <a:r>
              <a:rPr lang="en-ZA" sz="1500" dirty="0" smtClean="0"/>
              <a:t>service</a:t>
            </a:r>
            <a:endParaRPr lang="en-ZA" sz="1500" dirty="0"/>
          </a:p>
        </p:txBody>
      </p:sp>
    </p:spTree>
    <p:extLst>
      <p:ext uri="{BB962C8B-B14F-4D97-AF65-F5344CB8AC3E}">
        <p14:creationId xmlns:p14="http://schemas.microsoft.com/office/powerpoint/2010/main" val="178485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sz="1600" dirty="0" smtClean="0"/>
              <a:t>Easily Accessible Sub Station</a:t>
            </a:r>
          </a:p>
          <a:p>
            <a:pPr>
              <a:buFont typeface="Courier New" pitchFamily="49" charset="0"/>
              <a:buChar char="o"/>
            </a:pPr>
            <a:endParaRPr lang="en-US" sz="1600" dirty="0" smtClean="0"/>
          </a:p>
          <a:p>
            <a:pPr lvl="0">
              <a:buFont typeface="Courier New" pitchFamily="49" charset="0"/>
              <a:buChar char="o"/>
            </a:pPr>
            <a:r>
              <a:rPr lang="en-US" sz="1600" dirty="0">
                <a:solidFill>
                  <a:srgbClr val="000000"/>
                </a:solidFill>
              </a:rPr>
              <a:t>Step down from 88 kV </a:t>
            </a:r>
            <a:r>
              <a:rPr lang="en-US" sz="1600" dirty="0" smtClean="0">
                <a:solidFill>
                  <a:srgbClr val="000000"/>
                </a:solidFill>
              </a:rPr>
              <a:t>to </a:t>
            </a:r>
            <a:r>
              <a:rPr lang="en-US" sz="1600" dirty="0">
                <a:solidFill>
                  <a:srgbClr val="000000"/>
                </a:solidFill>
              </a:rPr>
              <a:t>11 </a:t>
            </a:r>
            <a:r>
              <a:rPr lang="en-US" sz="1600" dirty="0" smtClean="0">
                <a:solidFill>
                  <a:srgbClr val="000000"/>
                </a:solidFill>
              </a:rPr>
              <a:t>kV</a:t>
            </a:r>
          </a:p>
          <a:p>
            <a:pPr lvl="0">
              <a:buFont typeface="Courier New" pitchFamily="49" charset="0"/>
              <a:buChar char="o"/>
            </a:pPr>
            <a:endParaRPr lang="en-US" sz="1600" dirty="0" smtClean="0"/>
          </a:p>
          <a:p>
            <a:pPr>
              <a:buFont typeface="Courier New" pitchFamily="49" charset="0"/>
              <a:buChar char="o"/>
            </a:pPr>
            <a:r>
              <a:rPr lang="en-US" sz="1600" dirty="0" smtClean="0"/>
              <a:t>Ring Fed from alternative generation sources</a:t>
            </a:r>
          </a:p>
          <a:p>
            <a:pPr>
              <a:buFont typeface="Courier New" pitchFamily="49" charset="0"/>
              <a:buChar char="o"/>
            </a:pPr>
            <a:endParaRPr lang="en-US" sz="1600" dirty="0" smtClean="0"/>
          </a:p>
          <a:p>
            <a:pPr>
              <a:buFont typeface="Courier New" pitchFamily="49" charset="0"/>
              <a:buChar char="o"/>
            </a:pPr>
            <a:r>
              <a:rPr lang="en-US" sz="1600" dirty="0" smtClean="0"/>
              <a:t>Back up cables between substation &amp; both transmitter sites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D8D9B-4DC3-477E-84C9-31691206C1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C:\Users\hoosens\AppData\Local\Microsoft\Windows\Temporary Internet Files\Content.Outlook\EF17ZX8S\IMG-20120822-00340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3278352"/>
            <a:ext cx="6624736" cy="295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Title 2"/>
          <p:cNvSpPr txBox="1">
            <a:spLocks/>
          </p:cNvSpPr>
          <p:nvPr/>
        </p:nvSpPr>
        <p:spPr bwMode="auto">
          <a:xfrm>
            <a:off x="1770063" y="-27384"/>
            <a:ext cx="7373937" cy="792163"/>
          </a:xfrm>
          <a:prstGeom prst="rect">
            <a:avLst/>
          </a:prstGeom>
          <a:solidFill>
            <a:srgbClr val="C9C9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/>
            <a:r>
              <a:rPr lang="en-ZA" sz="1800" dirty="0" smtClean="0">
                <a:latin typeface="Arial" charset="0"/>
                <a:cs typeface="Arial" charset="0"/>
              </a:rPr>
              <a:t>SENTECH SHORT WAVE SERVICES:</a:t>
            </a:r>
            <a:br>
              <a:rPr lang="en-ZA" sz="1800" dirty="0" smtClean="0">
                <a:latin typeface="Arial" charset="0"/>
                <a:cs typeface="Arial" charset="0"/>
              </a:rPr>
            </a:br>
            <a:r>
              <a:rPr lang="en-ZA" sz="1800" b="0" dirty="0" smtClean="0">
                <a:latin typeface="Arial" charset="0"/>
                <a:cs typeface="Arial" charset="0"/>
              </a:rPr>
              <a:t> Power</a:t>
            </a:r>
            <a:endParaRPr lang="en-ZA" sz="1800" b="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93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1600" b="1" dirty="0"/>
              <a:t>Broadcast  </a:t>
            </a:r>
            <a:r>
              <a:rPr lang="en-ZA" sz="1600" b="1" dirty="0" smtClean="0"/>
              <a:t>Hours</a:t>
            </a:r>
          </a:p>
          <a:p>
            <a:pPr marL="0" indent="0">
              <a:buNone/>
            </a:pPr>
            <a:endParaRPr lang="en-ZA" sz="1400" dirty="0" smtClean="0"/>
          </a:p>
          <a:p>
            <a:pPr marL="0" indent="0">
              <a:buNone/>
            </a:pPr>
            <a:r>
              <a:rPr lang="en-ZA" sz="1400" dirty="0" smtClean="0"/>
              <a:t>      </a:t>
            </a:r>
            <a:r>
              <a:rPr lang="en-ZA" sz="1400" dirty="0" smtClean="0"/>
              <a:t>3300 </a:t>
            </a:r>
            <a:r>
              <a:rPr lang="en-ZA" sz="1400" dirty="0"/>
              <a:t>hours per </a:t>
            </a:r>
            <a:r>
              <a:rPr lang="en-ZA" sz="1400" dirty="0" smtClean="0"/>
              <a:t>month </a:t>
            </a:r>
            <a:endParaRPr lang="en-ZA" dirty="0" smtClean="0"/>
          </a:p>
          <a:p>
            <a:pPr marL="0" indent="0">
              <a:buNone/>
            </a:pPr>
            <a:endParaRPr lang="en-ZA" dirty="0"/>
          </a:p>
          <a:p>
            <a:r>
              <a:rPr lang="en-ZA" sz="1600" b="1" dirty="0" smtClean="0"/>
              <a:t>Customer Base</a:t>
            </a:r>
          </a:p>
          <a:p>
            <a:pPr marL="0" indent="0">
              <a:buNone/>
            </a:pPr>
            <a:endParaRPr lang="en-ZA" sz="2400" b="1" dirty="0"/>
          </a:p>
          <a:p>
            <a:pPr marL="0" indent="0" fontAlgn="t">
              <a:buNone/>
            </a:pPr>
            <a:r>
              <a:rPr lang="en-US" sz="1400" dirty="0" smtClean="0"/>
              <a:t>       23 Short Wave </a:t>
            </a:r>
            <a:r>
              <a:rPr lang="en-US" sz="1400" dirty="0" smtClean="0"/>
              <a:t>Broadcasters</a:t>
            </a:r>
            <a:endParaRPr lang="en-US" sz="1400" dirty="0" smtClean="0"/>
          </a:p>
          <a:p>
            <a:pPr marL="0" indent="0" fontAlgn="t">
              <a:buNone/>
            </a:pPr>
            <a:endParaRPr lang="en-US" sz="3200" dirty="0"/>
          </a:p>
          <a:p>
            <a:pPr fontAlgn="t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D8D9B-4DC3-477E-84C9-31691206C1C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963" y="4872654"/>
            <a:ext cx="1800200" cy="576064"/>
          </a:xfrm>
          <a:prstGeom prst="rect">
            <a:avLst/>
          </a:prstGeom>
        </p:spPr>
      </p:pic>
      <p:pic>
        <p:nvPicPr>
          <p:cNvPr id="1030" name="Picture 6" descr="Accue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3521475"/>
            <a:ext cx="1112515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89327"/>
            <a:ext cx="1512168" cy="607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0" name="Title 2"/>
          <p:cNvSpPr txBox="1">
            <a:spLocks/>
          </p:cNvSpPr>
          <p:nvPr/>
        </p:nvSpPr>
        <p:spPr bwMode="auto">
          <a:xfrm>
            <a:off x="1770063" y="-27384"/>
            <a:ext cx="7373937" cy="792163"/>
          </a:xfrm>
          <a:prstGeom prst="rect">
            <a:avLst/>
          </a:prstGeom>
          <a:solidFill>
            <a:srgbClr val="C9C9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/>
            <a:r>
              <a:rPr lang="en-ZA" sz="1800" dirty="0" smtClean="0">
                <a:latin typeface="Arial" charset="0"/>
                <a:cs typeface="Arial" charset="0"/>
              </a:rPr>
              <a:t>SENTECH SHORT WAVE SERVICES:</a:t>
            </a:r>
            <a:br>
              <a:rPr lang="en-ZA" sz="1800" dirty="0" smtClean="0">
                <a:latin typeface="Arial" charset="0"/>
                <a:cs typeface="Arial" charset="0"/>
              </a:rPr>
            </a:br>
            <a:r>
              <a:rPr lang="en-ZA" sz="1800" b="0" dirty="0" smtClean="0">
                <a:latin typeface="Arial" charset="0"/>
                <a:cs typeface="Arial" charset="0"/>
              </a:rPr>
              <a:t>Customers</a:t>
            </a:r>
            <a:endParaRPr lang="en-ZA" sz="1800" b="0" dirty="0" smtClean="0">
              <a:latin typeface="Arial" charset="0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120" y="1268760"/>
            <a:ext cx="192405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268760"/>
            <a:ext cx="1900039" cy="123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5" descr="data:image/jpeg;base64,/9j/4AAQSkZJRgABAQAAAQABAAD/2wCEAAkGBhAGERAUDg8UEBAWGBUWFg4QEBQXFxQQGBgVFRUUFxcXGyweIxsjHhUSHy8iJSsqLC4sFh4xNTArNSYtLCkBCQoKDgwOGg8PGiklHyQ1LiwpKS0tLy0sMC8pNS0tKSwpLCksLCosLywqLCwpLS8tLy4sKSwsLCw1LywsLCksLf/AABEIAOEA4QMBIgACEQEDEQH/xAAcAAEAAgMBAQEAAAAAAAAAAAAABgcBBQgEAwL/xABEEAACAQMBBQQFCQYDCQEAAAAAAQIDBBEFBgcSITETQVFhFCJxgZEVIzJCUnKCkqEkYmOissEzU7ElNkNUc4Sjs8IW/8QAGgEBAAIDAQAAAAAAAAAAAAAAAAIDBAUGAf/EAC8RAQACAQIFAgUDBQEBAAAAAAABAgMRIQQFEjFBE1EiYXGh0TKxwYGR4fDxQhT/2gAMAwEAAhEDEQA/ALxAAAAAAAAAbwAAAAAAAAAAAAAAAAAAAAAAAAAAAAAAAAAAAAAACBb6NW+T9OcE8SrVIQ5deGL7SX9CX4irNn952pbP4SruvTX/AArjM1jwUm+Ne548iRb9tU7e5tqCfKnTc2v36jws+6C/MVidRwHDUnhoi8ROu7Hvb4tl+bNb5bLWMRuc2dV4XzjzTb8qi6fiS9rJ9TqKqk4tSi1lSTymu5po5FN9s1tve7KNejVn2ecu3qetTf4e72xaZRxHKYnfFOnyn8pRk93TwIJslvbs9oeGFf8AZbh4XBUkuCcv3Kn9pYftJ2aLLivit03jSVsTE9gAFb0AAAAAAAAAAAAAAAAAAAAAAAAAAAA8es360q3r1n0p05z/ACxcv7HsRrOkDnDeBqXytqV5Nc12jgvu00qa/oz7yPGZSc23J5b5t+LfNswdzjpFKxWPDEAATeBNdjt6d3sxw06jdzbLl2U5etBfw5vp915XsIUCvLiplr03jWHsTp2dSbN7V2u1VPjtavFj6VOXKcH4Sj3e3o+5s3Bybpup1tHqRq29SVKrHpODw/NPuafg+Rdmwm9ylrvDRveGhc8lGp0p1X5Z+jLyfJ9z7jm+L5bbF8WPePvC+t9e6xgEDVLAAAAAAAAAAAAAAAAAAAAAAAAAhW9/UfQNLrpdarhSX4pcUv5YyJqVLv8AL/ELKin1lUqNfdUYRf8APMy+Cp156R89f7bo3nSsqdAB2TFAAAAAAAAWVsBvaqaNw0NQlKrb8lGvzlOku5S75Q/VefRXbbXUL2EZ0pqcJJOM4tNSi+jTRyQS/YPeJW2NnwyzVtJP16GecW+s6eej8V0fk+ZpuN5bF9b4u/t7ra302l0aDx6Tq9HXKUK1vUVSlJZUl+qafNNdGnzR7DnJiYnSV4ADwAAAAAAAAAAAAAAAAAAAKD32XvpOoqGeVKjTjj96TlN/pKJfbOZ94l16Xql9LOcVXH8ijT/+TbcprrmmfaFeTsjgAOnY4AAAAAAAAAAJJsVtvX2MrcUPnKMsdpbt4Ul9peE13P3Py6J0PXKG0VGFa2nx05fGMu+Ml3SXejlIkmxG2tbYyvxwzOjLCq0M8pL7Ue5TXc/c/LV8dwMZo66fq/dZS+mzpgHj0nVqOuUYVreanSmsqS/VNdzT5NdzR7Dl5iYnSWQAA8AAAAAAAAAAAAAAAABnJ+sXHpdxcTzniq1ZZ+9OT/udVXtb0anUl9mMpfBN/wBjkni4ub6vn7zfcmje8/T+VOXwAA36kAAAAAAAAAAAAATDdzt5PY+tw1G5WlRrtIdeB9FVivFcspdV5pHRFCvG5jGUJKUJJSjKLynFrKafg0cjlrbndu/RpRsbmXqSfzE5P6M3zdL2PrHzyu9Y0vM+D6o9aneO/wCVtLeJXMADnF4AAAAAAAAAAAAAAADWbUT7KyvH4UKz+FORysuR1LteuKwvsf8AL1//AFyOWjouT/ot9VGXuAA3aoAAAAAAAAAAAAADMZODTTaa5pp4aa6NPxMADo3drtktrbVdo/2mliNVfa+zUXlLD96kS85g2L2nnsld060cuH0asF9ai8cS9q5SXnFHTdvcRu4RnTkpQklKMl0cWspryaaOT5hwvoZNY/TPb8MmltYfQAGuTAAAAAAAAAAAAAGs2mjx2V4vGhWX/jkcrZ5HWmo0fSKVWP2oTj8YtHJPRe7+x0PJ5+G8fT+VOXwk21WwlxsjToVK9SlNVcqKpSm2sJS58UV4kbL83i7Lf/pbey4rqja0qXOdavLCSlCKSXRN8u9ogmr7o50beVewvKd/Tim3GnFJtLnLgcZyUmvDKft6GTw3H0tSPUnf/f6I2pPhXwJNsfsPPa2NaauKVvRpOKnVqt9ZJtYXJdF3tElo7nqOpKastYoXFWKy4RjFr3uFSTSz34Zk5OLw47dNp+0oxWZQzZbZirtbX7ChKEJ8Mp5quSjwx4U/opvPrLuPJrOlT0OvWoVHGU6cuGUoNuLfJ8spPHPwJxugs56dq9SlVjw1IUq8JR8JRlTTX6G12l3b0tSv7mdzqltayrT4qdBuMqji0ksqU446d2Si3FxTPNbT8Omsf7D3p1hUoJNtnsFcbFyh2rjVozyoV4JpOS5uMk+aljnjnldHyePfstuwra9Q9JuK8LO16qrVWXKPTiw2ko+bfPuXeZM8TiikZOrZ50zrohQJvr27uhp9tWuLTVKF5Gkk504KPEk5KOVwzl9pdcH20PdRO8t1c313TsKMknHtYpvhf0XLilFRz3LLfsI//Xh6erXbt2n9u50ygQJ3r+6qpp9u7myu6d9bxTlJ0lhqK+lJYlJSS7+eV4Ef2U2RuNr6rp26SUVmdWeVCEXyWcc8vnhLm8PwbU68TitSbxbaO5pPZpCS7NbB3G1NCvXo1KUYUW1KNSU1JtQ4+XDFro+9kkq7prWEuyWuW/pHTsZRgnx/Zx2uf0yb/dbZvTrLV6UmnKnVrQbj0bhS4W1nu5GJn42vpzbFO+3j3+r2K77qXTyXXuS2r9Nozs6svXpZlSz30G+cfwyfwkvArjYjYavtpOSpyVKjBLjuJRbipNerBLKzJ9evJc33Z+Vnfx2L1CFS1rq5hRmk6sIcKqw6VYxTb5NOST7+TRPi604itsMT8Ub/AE/6Vma7unQfG0uoXsIVKcuKE4qUZLvjJZT+DPsciyQAAAAAAAAAAAABh8zkvUqHo1WtD7M6kfyylH+x1qzmHb+z9B1K/hjHzs5JeVT5xf1m75Pb47V+X7f9VZfCwt90v2TTl3cTePNU1h/q/ia7cReTjdXVJN9nKkptd3aRnGKftxOS9yN3tXrGibZUbajW1FUpx9aNaEW4xkoqMozzHGHny+j18dfYa7pG7ShWdjcen3tRYU19HlnhTaXDGCby1lyf+kqTM8L6HTPVPyn376vP/WrTWW7iptJd6hwVY29jSuK0XUlzWYyk8RhlL1Yvq2kkyX7u7XRtOu5U9Pq1bm67KfFcyzwdmpQ4ox5KPNuPRPp1NDu62ws6lpdWWpVuy7aVWTryeFNVlifrYwpZy+fLmvYezZP5E2FupTWq9vUlCUFLh+bhHMZPinBNOT4Vjn48iXETltF8durbtERtPzmSum0sbIf7y3//AHH9VIgm8R8WqX+efzrXPwUYpIk+zW0tpZa9eXNSvGNvPt+Gs88MuKVNxxyzzw/gevWtJ0Ham6q3Hyt2HFLNSk0lxSWE5U3NdGlnv6+4upb0s0WtE6dMR2mXk7w2N3/tjZenKu8yioKM5dVwXHZRefHh5Hx35TdjQ0+hT9WhmfqLp83GnGmvcpSNFvA22tbq2o2Glp+iU+Hiq4kuPh+jGPFzaz6zk+rwbqntZpm8CypUNVrO1uaeMV3yTmlw8cZYccSXWMseXRMppjvSa5prOnVadPMRPbZ7rE7Ku0ihG6uLeE/oyq0oy+7KcU/0ZZu/q6mqllS5qlw1J47nPMY59yz+Zke1rQtG0O3qSt9Tld3nq9iqa9WMuKLcnwrHJJ9Ze4lN7rWmb0bWjG8uo2N5T75tJcTSU+HiajKEsJ4ymsL35GXJ1ZaZumemNYnafPnTujEbTD8bhriVVX9KXOl81PhfTil2kZfFRj8D07Gw+RND1Opb+rUUrvE11XZrgg8+SWfez4W2vaZuxs60LG6jfXlX68MOPFhqDk4txUY5bxlttvx5aLdnt5Q0KFa1v03a1m32nC5KMpRUJqaXPhkkua6NPx5Y+THfL6mWlZ0mazp76d9konTSFetFybllGWn6h2jag6kuKSWWo9jHLS8cZNJU2Q2epy4/ll9j17CLjKePs5UXL+XJ7NhNp9O0W21Sm66pRqVaroQqcXFKi4cNPu69FzMji8vr4ZikW8eJ90axpLZ7dUJaFo1COj49Bkl2taHOcqU0sTbXdNv1n15pclnFLlk7rtu6OnUqtnqU0rWUW4SqJuMeLlUpSS+rLLa8+LxRCtpLK3sLmpGzrxuLfOadSOeUX9SWV9KPTz5PvLeDi2K1sVo+fV76+8+7y2+8Lh3J7RfKNpO3m8zt36uf8ieXH4NTXs4Sxzm7djrvyDqNBt4p1X2M/uzxwv3TUH8TpE0nMsPpZpmO07/ldSdYAAa5MAAAAAAAAAAAofffpnol/TqperWpLn4zptwl/K6ZfBXu+vRflGxVaKzO3mpP/pT9Sf68D/CZ/L8np8RXXzt/f/KF41hQoAOuYwZMAAZyYAAAAAAAAAGTAAAAAZT4eaeH4+D8TqrZy+nqdpbVakXGc6VOUoyWGpOKb5e3L95Tu6zdy9blG6u4fs0XmnTkv8aa+s/4af5msdE83klg5vmuel7RSveO8/wvxxMbsgA0y0AAAAAAAAAAA8+oWUNSpVKVRZhUjKEl4xkmn/qegCJ03HKGtaVPQ7itQq/TpycW/FL6Ml5NYfvPEXLvq2OdxGN7QjmUEo10l1p/Uqfh6Pya7olNHacJnjPii/nz9WLaNJ0AAZKIAAAAAAAAAAABmMXJpJZb5JLq33JAYLK3bbrZa04XN9BxtusKEuTreDfhT/q9nXbbvN0XBwXGpwy+ThZy6LwlVXj+58fBW4lg0PHcx748M/Wfx+V1KeZfilSVFKMUoxSSUUkkkuSSS7j9gGgXAAAAAAAAAAAAAAAAPzUpqqmpJNPKaaymnyaa8Ch95e7SWzkpXFpFys28ygst0H5/w/B93R9zd9H5nTVRNSSafJprKafVNGVw3E34e/VXt5hG1Ys5FBbm3m51pyr6XHlzcrPPTzpN/wBD9z6IqarSlQk4zi4yTw4yTTTXVNPmmdXg4nHnr1Un+nljzWY7vwADIRAAAAAAH1trWd7JQpQlUm+lOEXKT9iXMsbZXcrcajwz1CXo1Lr2MWnVl5P6sf1fkijNxGPDGt50SiJnsgWj6Jca/VVK1pSq1H3R6RX2pN8kvNl6bB7rqOyvDVr4r3f28epS8qaff+8+fhglOibP22zlNU7WjGlDvx1k/tSk+bfmzYnO8XzG+b4abV+8rq007nQAGrWAAAAAAAAAAAAAAAAAAAAAAR7afYSy2sX7RSxVxhXFP1ai8OfevKWUSEEqXtSeqs6S8mNVF67uRvLFt2dSF1Dui2qdRL2SfC/ivYQy92VvtNbVayrwx3ujNr8yTX6nU5jBtcfNstdrRE/ZCccOSfRamcdnPPXHBLOPHGD2Wuzt5ff4VpXqfdoVH+vDg6qwZwXTzm3in3/wj6Xzc7aZuj1XUccVCNvF/Wr1IrH4Y5l+hONC3F29tiV7XlXf+VSXZw9jfOT9ziWjgGHl5lnybROn0TjHENfpOgWuhR4bW3p0V38EEm/vS6v3s2ABr5mZnWUwAHgAAAAAAAAAAAAAAAAAAAAAAAAAAAAAAAAAAAAAAAAAAAAAAAAAAAAAAAAAAAAAAAAAAAAAAAAAAAAAAAAAAAAAAAAAAAAAP//Z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930584"/>
            <a:ext cx="1609520" cy="1609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493936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64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ZA" sz="1600" b="1" dirty="0">
                <a:latin typeface="Arial" charset="0"/>
                <a:cs typeface="Arial" charset="0"/>
              </a:rPr>
              <a:t>Technical </a:t>
            </a:r>
            <a:r>
              <a:rPr lang="en-ZA" sz="1600" b="1" dirty="0" smtClean="0">
                <a:latin typeface="Arial" charset="0"/>
                <a:cs typeface="Arial" charset="0"/>
              </a:rPr>
              <a:t>Support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20/7 </a:t>
            </a:r>
            <a:r>
              <a:rPr lang="en-ZA" sz="1400" dirty="0">
                <a:latin typeface="Arial" charset="0"/>
                <a:cs typeface="Arial" charset="0"/>
              </a:rPr>
              <a:t>manned SW </a:t>
            </a:r>
            <a:r>
              <a:rPr lang="en-ZA" sz="1400" dirty="0" smtClean="0">
                <a:latin typeface="Arial" charset="0"/>
                <a:cs typeface="Arial" charset="0"/>
              </a:rPr>
              <a:t>station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24/7 </a:t>
            </a:r>
            <a:r>
              <a:rPr lang="en-ZA" sz="1400" dirty="0" smtClean="0">
                <a:latin typeface="Arial" charset="0"/>
                <a:cs typeface="Arial" charset="0"/>
              </a:rPr>
              <a:t>NOC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SLA </a:t>
            </a:r>
            <a:r>
              <a:rPr lang="en-ZA" sz="1400" dirty="0">
                <a:latin typeface="Arial" charset="0"/>
                <a:cs typeface="Arial" charset="0"/>
              </a:rPr>
              <a:t>to 3</a:t>
            </a:r>
            <a:r>
              <a:rPr lang="en-ZA" sz="1400" baseline="30000" dirty="0">
                <a:latin typeface="Arial" charset="0"/>
                <a:cs typeface="Arial" charset="0"/>
              </a:rPr>
              <a:t>rd</a:t>
            </a:r>
            <a:r>
              <a:rPr lang="en-ZA" sz="1400" dirty="0">
                <a:latin typeface="Arial" charset="0"/>
                <a:cs typeface="Arial" charset="0"/>
              </a:rPr>
              <a:t> level </a:t>
            </a:r>
            <a:r>
              <a:rPr lang="en-ZA" sz="1400" dirty="0" smtClean="0">
                <a:latin typeface="Arial" charset="0"/>
                <a:cs typeface="Arial" charset="0"/>
              </a:rPr>
              <a:t>support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+</a:t>
            </a:r>
            <a:r>
              <a:rPr lang="en-ZA" sz="1400" dirty="0">
                <a:latin typeface="Arial" charset="0"/>
                <a:cs typeface="Arial" charset="0"/>
              </a:rPr>
              <a:t>99.5% transmitter availability </a:t>
            </a:r>
            <a:endParaRPr lang="en-ZA" sz="1400" dirty="0" smtClean="0">
              <a:latin typeface="Arial" charset="0"/>
              <a:cs typeface="Arial" charset="0"/>
            </a:endParaRP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45 </a:t>
            </a:r>
            <a:r>
              <a:rPr lang="en-ZA" sz="1400" dirty="0">
                <a:latin typeface="Arial" charset="0"/>
                <a:cs typeface="Arial" charset="0"/>
              </a:rPr>
              <a:t>highly trained staff at </a:t>
            </a:r>
            <a:r>
              <a:rPr lang="en-ZA" sz="1400" dirty="0" err="1">
                <a:latin typeface="Arial" charset="0"/>
                <a:cs typeface="Arial" charset="0"/>
              </a:rPr>
              <a:t>Meyerton</a:t>
            </a:r>
            <a:endParaRPr lang="en-ZA" sz="1400" dirty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D8D9B-4DC3-477E-84C9-31691206C1C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1770063" y="-27384"/>
            <a:ext cx="7373937" cy="792163"/>
          </a:xfrm>
          <a:prstGeom prst="rect">
            <a:avLst/>
          </a:prstGeom>
          <a:solidFill>
            <a:srgbClr val="C9C9C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/>
            <a:r>
              <a:rPr lang="en-ZA" sz="1800" dirty="0" smtClean="0">
                <a:latin typeface="Arial" charset="0"/>
                <a:cs typeface="Arial" charset="0"/>
              </a:rPr>
              <a:t>SENTECH SHORT WAVE SERVICES:</a:t>
            </a:r>
            <a:br>
              <a:rPr lang="en-ZA" sz="1800" dirty="0" smtClean="0">
                <a:latin typeface="Arial" charset="0"/>
                <a:cs typeface="Arial" charset="0"/>
              </a:rPr>
            </a:br>
            <a:r>
              <a:rPr lang="en-ZA" sz="1800" b="0" dirty="0" smtClean="0">
                <a:latin typeface="Arial" charset="0"/>
                <a:cs typeface="Arial" charset="0"/>
              </a:rPr>
              <a:t>Why Sentech</a:t>
            </a:r>
            <a:endParaRPr lang="en-ZA" sz="1800" b="0" dirty="0" smtClean="0">
              <a:latin typeface="Arial" charset="0"/>
              <a:cs typeface="Arial" charset="0"/>
            </a:endParaRPr>
          </a:p>
        </p:txBody>
      </p:sp>
      <p:pic>
        <p:nvPicPr>
          <p:cNvPr id="7" name="Picture 2" descr="C:\Users\olivera\Dropbox\SW Pictures\SENTECH library_6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908720"/>
            <a:ext cx="4203597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179512" y="3310745"/>
            <a:ext cx="3960440" cy="2808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●"/>
              <a:defRPr sz="20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n-ZA" sz="1600" b="1" dirty="0" smtClean="0">
                <a:latin typeface="Arial" charset="0"/>
                <a:cs typeface="Arial" charset="0"/>
              </a:rPr>
              <a:t>Advantages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Coverage of Africa &amp; Middle East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Proven Track Record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Excellent Customer Service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Multiple Linking Options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FTP </a:t>
            </a:r>
            <a:r>
              <a:rPr lang="en-ZA" sz="1400" dirty="0" err="1" smtClean="0">
                <a:latin typeface="Arial" charset="0"/>
                <a:cs typeface="Arial" charset="0"/>
              </a:rPr>
              <a:t>Playout</a:t>
            </a:r>
            <a:r>
              <a:rPr lang="en-ZA" sz="1400" dirty="0" smtClean="0">
                <a:latin typeface="Arial" charset="0"/>
                <a:cs typeface="Arial" charset="0"/>
              </a:rPr>
              <a:t> Services</a:t>
            </a:r>
          </a:p>
          <a:p>
            <a:pPr lvl="1" algn="just">
              <a:lnSpc>
                <a:spcPct val="150000"/>
              </a:lnSpc>
            </a:pPr>
            <a:r>
              <a:rPr lang="en-ZA" sz="1400" dirty="0" smtClean="0">
                <a:latin typeface="Arial" charset="0"/>
                <a:cs typeface="Arial" charset="0"/>
              </a:rPr>
              <a:t>Competitive Hourly Rates</a:t>
            </a:r>
          </a:p>
          <a:p>
            <a:pPr algn="just">
              <a:lnSpc>
                <a:spcPct val="150000"/>
              </a:lnSpc>
              <a:buFontTx/>
              <a:buNone/>
            </a:pPr>
            <a:endParaRPr lang="en-ZA" sz="14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83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title"/>
          </p:nvPr>
        </p:nvSpPr>
        <p:spPr>
          <a:xfrm>
            <a:off x="-468313" y="-379413"/>
            <a:ext cx="9883776" cy="7408863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/>
              <a:t>Sentech Head Office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/>
              <a:t>+27 11 4714400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3"/>
                </a:solidFill>
                <a:hlinkClick r:id="rId2"/>
              </a:rPr>
              <a:t>www.sentech.co.za</a:t>
            </a:r>
            <a:endParaRPr lang="en-US" sz="1800" dirty="0" smtClean="0">
              <a:solidFill>
                <a:schemeClr val="accent3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18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sz="1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/>
              <a:t>Allistair </a:t>
            </a:r>
            <a:r>
              <a:rPr lang="en-US" sz="1800" dirty="0"/>
              <a:t>Oliver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/>
              <a:t>Tel: +27 21 551 9853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/>
              <a:t>Cell: +27 84 248 1156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/>
              <a:t>E-mail: </a:t>
            </a:r>
            <a:r>
              <a:rPr lang="en-US" sz="1800" u="sng" dirty="0">
                <a:hlinkClick r:id="rId3"/>
              </a:rPr>
              <a:t>olivera@sentech.co.za</a:t>
            </a:r>
            <a:endParaRPr lang="en-US" sz="1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u="sng" dirty="0" smtClean="0">
                <a:hlinkClick r:id="rId2"/>
              </a:rPr>
              <a:t>www.sentech.co.za</a:t>
            </a:r>
            <a:endParaRPr lang="en-US" sz="1800" u="sng" dirty="0" smtClean="0"/>
          </a:p>
          <a:p>
            <a:pPr marL="0" indent="0" algn="ctr">
              <a:buNone/>
            </a:pPr>
            <a:endParaRPr lang="en-US" u="sng" dirty="0"/>
          </a:p>
          <a:p>
            <a:pPr marL="0" indent="0" algn="ctr">
              <a:buNone/>
            </a:pPr>
            <a:endParaRPr lang="en-US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12468</TotalTime>
  <Words>762</Words>
  <Application>Microsoft Office PowerPoint</Application>
  <PresentationFormat>On-screen Show (4:3)</PresentationFormat>
  <Paragraphs>168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PowerPoint Presentation</vt:lpstr>
      <vt:lpstr>  OVERVIEW </vt:lpstr>
      <vt:lpstr>SENTECH: Introduction</vt:lpstr>
      <vt:lpstr>PowerPoint Presentation</vt:lpstr>
      <vt:lpstr>SHORT WAVE IN AFRICA: Outlook</vt:lpstr>
      <vt:lpstr>SENTECH SHORT WAVE SERVICES: 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Sentech Head Office +27 11 4714400 www.sentech.co.za   Allistair Oliver Tel: +27 21 551 9853 Cell: +27 84 248 1156 E-mail: olivera@sentech.co.za www.sentech.co.za  </vt:lpstr>
    </vt:vector>
  </TitlesOfParts>
  <Company>Microsoft Office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ZweliM</dc:creator>
  <cp:lastModifiedBy>Yokow Quansah</cp:lastModifiedBy>
  <cp:revision>841</cp:revision>
  <dcterms:created xsi:type="dcterms:W3CDTF">2011-08-08T09:08:07Z</dcterms:created>
  <dcterms:modified xsi:type="dcterms:W3CDTF">2012-08-27T13:32:56Z</dcterms:modified>
</cp:coreProperties>
</file>